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slideMasters/slideMaster1.xml" ContentType="application/vnd.openxmlformats-officedocument.presentationml.slideMaster+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drawing5.xml" ContentType="application/vnd.ms-office.drawingml.diagramDrawing+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diagrams/drawing1.xml" ContentType="application/vnd.ms-office.drawingml.diagramDrawing+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layout5.xml" ContentType="application/vnd.openxmlformats-officedocument.drawingml.diagramLayout+xml"/>
  <Override PartName="/ppt/diagrams/quickStyle1.xml" ContentType="application/vnd.openxmlformats-officedocument.drawingml.diagramStyle+xml"/>
  <Override PartName="/ppt/diagrams/layout2.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handoutMasterIdLst>
    <p:handoutMasterId r:id="rId51"/>
  </p:handoutMasterIdLst>
  <p:sldIdLst>
    <p:sldId id="256" r:id="rId2"/>
    <p:sldId id="258" r:id="rId3"/>
    <p:sldId id="261" r:id="rId4"/>
    <p:sldId id="266" r:id="rId5"/>
    <p:sldId id="267" r:id="rId6"/>
    <p:sldId id="269" r:id="rId7"/>
    <p:sldId id="268" r:id="rId8"/>
    <p:sldId id="270" r:id="rId9"/>
    <p:sldId id="271" r:id="rId10"/>
    <p:sldId id="273" r:id="rId11"/>
    <p:sldId id="274" r:id="rId12"/>
    <p:sldId id="275" r:id="rId13"/>
    <p:sldId id="277" r:id="rId14"/>
    <p:sldId id="278" r:id="rId15"/>
    <p:sldId id="279" r:id="rId16"/>
    <p:sldId id="280" r:id="rId17"/>
    <p:sldId id="281" r:id="rId18"/>
    <p:sldId id="283" r:id="rId19"/>
    <p:sldId id="284" r:id="rId20"/>
    <p:sldId id="285" r:id="rId21"/>
    <p:sldId id="286" r:id="rId22"/>
    <p:sldId id="287" r:id="rId23"/>
    <p:sldId id="288" r:id="rId24"/>
    <p:sldId id="289" r:id="rId25"/>
    <p:sldId id="290" r:id="rId26"/>
    <p:sldId id="291" r:id="rId27"/>
    <p:sldId id="292" r:id="rId28"/>
    <p:sldId id="294" r:id="rId29"/>
    <p:sldId id="295" r:id="rId30"/>
    <p:sldId id="298" r:id="rId31"/>
    <p:sldId id="297" r:id="rId32"/>
    <p:sldId id="293" r:id="rId33"/>
    <p:sldId id="299" r:id="rId34"/>
    <p:sldId id="301" r:id="rId35"/>
    <p:sldId id="302" r:id="rId36"/>
    <p:sldId id="303" r:id="rId37"/>
    <p:sldId id="300" r:id="rId38"/>
    <p:sldId id="304" r:id="rId39"/>
    <p:sldId id="305" r:id="rId40"/>
    <p:sldId id="307" r:id="rId41"/>
    <p:sldId id="308" r:id="rId42"/>
    <p:sldId id="309" r:id="rId43"/>
    <p:sldId id="310" r:id="rId44"/>
    <p:sldId id="311" r:id="rId45"/>
    <p:sldId id="312" r:id="rId46"/>
    <p:sldId id="262" r:id="rId47"/>
    <p:sldId id="263" r:id="rId48"/>
    <p:sldId id="264" r:id="rId49"/>
  </p:sldIdLst>
  <p:sldSz cx="9144000" cy="6858000" type="screen4x3"/>
  <p:notesSz cx="6807200" cy="993933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p:cViewPr varScale="1">
        <p:scale>
          <a:sx n="89" d="100"/>
          <a:sy n="89" d="100"/>
        </p:scale>
        <p:origin x="56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openxmlformats.org/officeDocument/2006/relationships/customXml" Target="../customXml/item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ustomXml" Target="../customXml/item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reeda Mohd Fauzee" userId="317b9630-3a1f-4d7a-ad9a-4df797433863" providerId="ADAL" clId="{7C35DF69-21B5-45C1-B254-53F4D7E935DD}"/>
    <pc:docChg chg="modSld">
      <pc:chgData name="Zaireeda Mohd Fauzee" userId="317b9630-3a1f-4d7a-ad9a-4df797433863" providerId="ADAL" clId="{7C35DF69-21B5-45C1-B254-53F4D7E935DD}" dt="2021-11-23T06:02:36.067" v="0" actId="20577"/>
      <pc:docMkLst>
        <pc:docMk/>
      </pc:docMkLst>
      <pc:sldChg chg="modSp mod">
        <pc:chgData name="Zaireeda Mohd Fauzee" userId="317b9630-3a1f-4d7a-ad9a-4df797433863" providerId="ADAL" clId="{7C35DF69-21B5-45C1-B254-53F4D7E935DD}" dt="2021-11-23T06:02:36.067" v="0" actId="20577"/>
        <pc:sldMkLst>
          <pc:docMk/>
          <pc:sldMk cId="247870872" sldId="256"/>
        </pc:sldMkLst>
        <pc:spChg chg="mod">
          <ac:chgData name="Zaireeda Mohd Fauzee" userId="317b9630-3a1f-4d7a-ad9a-4df797433863" providerId="ADAL" clId="{7C35DF69-21B5-45C1-B254-53F4D7E935DD}" dt="2021-11-23T06:02:36.067" v="0" actId="20577"/>
          <ac:spMkLst>
            <pc:docMk/>
            <pc:sldMk cId="247870872" sldId="25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F67C8D-8CA6-47D5-9D62-7F8774B4E75B}" type="doc">
      <dgm:prSet loTypeId="urn:microsoft.com/office/officeart/2005/8/layout/hierarchy1" loCatId="hierarchy" qsTypeId="urn:microsoft.com/office/officeart/2005/8/quickstyle/simple1" qsCatId="simple" csTypeId="urn:microsoft.com/office/officeart/2005/8/colors/accent2_2" csCatId="accent2"/>
      <dgm:spPr/>
      <dgm:t>
        <a:bodyPr/>
        <a:lstStyle/>
        <a:p>
          <a:endParaRPr lang="en-US"/>
        </a:p>
      </dgm:t>
    </dgm:pt>
    <dgm:pt modelId="{528D87E6-D03B-4911-A0DC-7710096C081A}">
      <dgm:prSet/>
      <dgm:spPr/>
      <dgm:t>
        <a:bodyPr/>
        <a:lstStyle/>
        <a:p>
          <a:r>
            <a:rPr lang="en-US" b="1"/>
            <a:t>At the end of this topic, You should be able to:</a:t>
          </a:r>
          <a:endParaRPr lang="en-US"/>
        </a:p>
      </dgm:t>
    </dgm:pt>
    <dgm:pt modelId="{CCF64F07-AB78-4D79-BDAD-14AAAADC6B01}" type="parTrans" cxnId="{6A49AF79-6016-4336-9478-681B665681F2}">
      <dgm:prSet/>
      <dgm:spPr/>
      <dgm:t>
        <a:bodyPr/>
        <a:lstStyle/>
        <a:p>
          <a:endParaRPr lang="en-US"/>
        </a:p>
      </dgm:t>
    </dgm:pt>
    <dgm:pt modelId="{7CFE19D7-021D-40DD-BE52-D0CBE43D53F0}" type="sibTrans" cxnId="{6A49AF79-6016-4336-9478-681B665681F2}">
      <dgm:prSet/>
      <dgm:spPr/>
      <dgm:t>
        <a:bodyPr/>
        <a:lstStyle/>
        <a:p>
          <a:endParaRPr lang="en-US"/>
        </a:p>
      </dgm:t>
    </dgm:pt>
    <dgm:pt modelId="{C01FD6C8-F563-4367-BA09-6371C4BF0204}">
      <dgm:prSet/>
      <dgm:spPr/>
      <dgm:t>
        <a:bodyPr/>
        <a:lstStyle/>
        <a:p>
          <a:r>
            <a:rPr lang="en-US"/>
            <a:t>React </a:t>
          </a:r>
        </a:p>
      </dgm:t>
    </dgm:pt>
    <dgm:pt modelId="{31029ECD-4443-423F-9605-E57D41245CE4}" type="parTrans" cxnId="{66312EFB-3F88-4EE9-A390-54CCBF7CCE75}">
      <dgm:prSet/>
      <dgm:spPr/>
      <dgm:t>
        <a:bodyPr/>
        <a:lstStyle/>
        <a:p>
          <a:endParaRPr lang="en-US"/>
        </a:p>
      </dgm:t>
    </dgm:pt>
    <dgm:pt modelId="{C2D88B42-FC2E-474F-A86F-78215FBF356D}" type="sibTrans" cxnId="{66312EFB-3F88-4EE9-A390-54CCBF7CCE75}">
      <dgm:prSet/>
      <dgm:spPr/>
      <dgm:t>
        <a:bodyPr/>
        <a:lstStyle/>
        <a:p>
          <a:endParaRPr lang="en-US"/>
        </a:p>
      </dgm:t>
    </dgm:pt>
    <dgm:pt modelId="{56ECB8AA-43C1-46B1-AB97-9841B7B2C8EC}">
      <dgm:prSet/>
      <dgm:spPr/>
      <dgm:t>
        <a:bodyPr/>
        <a:lstStyle/>
        <a:p>
          <a:r>
            <a:rPr lang="en-US"/>
            <a:t>Response</a:t>
          </a:r>
        </a:p>
      </dgm:t>
    </dgm:pt>
    <dgm:pt modelId="{E595A6DD-CC4D-445C-B1B8-9D23E47BE331}" type="parTrans" cxnId="{F1BB4E24-68F9-42BA-AFAB-3705489B7683}">
      <dgm:prSet/>
      <dgm:spPr/>
      <dgm:t>
        <a:bodyPr/>
        <a:lstStyle/>
        <a:p>
          <a:endParaRPr lang="en-US"/>
        </a:p>
      </dgm:t>
    </dgm:pt>
    <dgm:pt modelId="{BBA7257C-3979-45B9-B3D3-AFC4D9932448}" type="sibTrans" cxnId="{F1BB4E24-68F9-42BA-AFAB-3705489B7683}">
      <dgm:prSet/>
      <dgm:spPr/>
      <dgm:t>
        <a:bodyPr/>
        <a:lstStyle/>
        <a:p>
          <a:endParaRPr lang="en-US"/>
        </a:p>
      </dgm:t>
    </dgm:pt>
    <dgm:pt modelId="{25F231BF-BF09-4365-BBEF-BC02A9A9B13B}">
      <dgm:prSet/>
      <dgm:spPr/>
      <dgm:t>
        <a:bodyPr/>
        <a:lstStyle/>
        <a:p>
          <a:r>
            <a:rPr lang="en-US"/>
            <a:t>Recover</a:t>
          </a:r>
        </a:p>
      </dgm:t>
    </dgm:pt>
    <dgm:pt modelId="{1AF839E4-FD56-4A0D-8239-8581F3ED3A8B}" type="parTrans" cxnId="{361894A4-812D-4BDE-8BB3-6A6735E80D91}">
      <dgm:prSet/>
      <dgm:spPr/>
      <dgm:t>
        <a:bodyPr/>
        <a:lstStyle/>
        <a:p>
          <a:endParaRPr lang="en-US"/>
        </a:p>
      </dgm:t>
    </dgm:pt>
    <dgm:pt modelId="{C2419E82-CD84-4125-83EF-4AEDAD11E618}" type="sibTrans" cxnId="{361894A4-812D-4BDE-8BB3-6A6735E80D91}">
      <dgm:prSet/>
      <dgm:spPr/>
      <dgm:t>
        <a:bodyPr/>
        <a:lstStyle/>
        <a:p>
          <a:endParaRPr lang="en-US"/>
        </a:p>
      </dgm:t>
    </dgm:pt>
    <dgm:pt modelId="{927C666D-D9BF-496A-9932-A28FB5A26950}" type="pres">
      <dgm:prSet presAssocID="{5BF67C8D-8CA6-47D5-9D62-7F8774B4E75B}" presName="hierChild1" presStyleCnt="0">
        <dgm:presLayoutVars>
          <dgm:chPref val="1"/>
          <dgm:dir/>
          <dgm:animOne val="branch"/>
          <dgm:animLvl val="lvl"/>
          <dgm:resizeHandles/>
        </dgm:presLayoutVars>
      </dgm:prSet>
      <dgm:spPr/>
    </dgm:pt>
    <dgm:pt modelId="{460B4DD5-E4A3-4348-942F-DD2249766141}" type="pres">
      <dgm:prSet presAssocID="{528D87E6-D03B-4911-A0DC-7710096C081A}" presName="hierRoot1" presStyleCnt="0"/>
      <dgm:spPr/>
    </dgm:pt>
    <dgm:pt modelId="{A5513F10-A85A-40D7-A0CE-5803F632F268}" type="pres">
      <dgm:prSet presAssocID="{528D87E6-D03B-4911-A0DC-7710096C081A}" presName="composite" presStyleCnt="0"/>
      <dgm:spPr/>
    </dgm:pt>
    <dgm:pt modelId="{FA464161-C256-44A1-9A9D-85F7527D3E0D}" type="pres">
      <dgm:prSet presAssocID="{528D87E6-D03B-4911-A0DC-7710096C081A}" presName="background" presStyleLbl="node0" presStyleIdx="0" presStyleCnt="1"/>
      <dgm:spPr/>
    </dgm:pt>
    <dgm:pt modelId="{3FCE73F9-CA37-4F2F-B2D5-4B4D8E14554E}" type="pres">
      <dgm:prSet presAssocID="{528D87E6-D03B-4911-A0DC-7710096C081A}" presName="text" presStyleLbl="fgAcc0" presStyleIdx="0" presStyleCnt="1">
        <dgm:presLayoutVars>
          <dgm:chPref val="3"/>
        </dgm:presLayoutVars>
      </dgm:prSet>
      <dgm:spPr/>
    </dgm:pt>
    <dgm:pt modelId="{95F4752F-0849-4603-8518-AC011EE71C21}" type="pres">
      <dgm:prSet presAssocID="{528D87E6-D03B-4911-A0DC-7710096C081A}" presName="hierChild2" presStyleCnt="0"/>
      <dgm:spPr/>
    </dgm:pt>
    <dgm:pt modelId="{F24421C1-6DAF-48D1-AC2B-170AA09C0B51}" type="pres">
      <dgm:prSet presAssocID="{31029ECD-4443-423F-9605-E57D41245CE4}" presName="Name10" presStyleLbl="parChTrans1D2" presStyleIdx="0" presStyleCnt="3"/>
      <dgm:spPr/>
    </dgm:pt>
    <dgm:pt modelId="{1BCADCCB-707A-4750-BE60-0E83ED823C99}" type="pres">
      <dgm:prSet presAssocID="{C01FD6C8-F563-4367-BA09-6371C4BF0204}" presName="hierRoot2" presStyleCnt="0"/>
      <dgm:spPr/>
    </dgm:pt>
    <dgm:pt modelId="{E081606B-D436-4965-90A8-AC854B04286D}" type="pres">
      <dgm:prSet presAssocID="{C01FD6C8-F563-4367-BA09-6371C4BF0204}" presName="composite2" presStyleCnt="0"/>
      <dgm:spPr/>
    </dgm:pt>
    <dgm:pt modelId="{B160D8DF-AF3B-40D2-9404-03BDF3622D3B}" type="pres">
      <dgm:prSet presAssocID="{C01FD6C8-F563-4367-BA09-6371C4BF0204}" presName="background2" presStyleLbl="node2" presStyleIdx="0" presStyleCnt="3"/>
      <dgm:spPr/>
    </dgm:pt>
    <dgm:pt modelId="{246C2AAF-2560-48A3-9220-57F3A996EFC7}" type="pres">
      <dgm:prSet presAssocID="{C01FD6C8-F563-4367-BA09-6371C4BF0204}" presName="text2" presStyleLbl="fgAcc2" presStyleIdx="0" presStyleCnt="3">
        <dgm:presLayoutVars>
          <dgm:chPref val="3"/>
        </dgm:presLayoutVars>
      </dgm:prSet>
      <dgm:spPr/>
    </dgm:pt>
    <dgm:pt modelId="{5D3C57B8-8F99-481A-83DB-99E707CEC803}" type="pres">
      <dgm:prSet presAssocID="{C01FD6C8-F563-4367-BA09-6371C4BF0204}" presName="hierChild3" presStyleCnt="0"/>
      <dgm:spPr/>
    </dgm:pt>
    <dgm:pt modelId="{B174597B-317A-41E6-8B4B-9F7EE072B8D5}" type="pres">
      <dgm:prSet presAssocID="{E595A6DD-CC4D-445C-B1B8-9D23E47BE331}" presName="Name10" presStyleLbl="parChTrans1D2" presStyleIdx="1" presStyleCnt="3"/>
      <dgm:spPr/>
    </dgm:pt>
    <dgm:pt modelId="{0A31F1D9-58D7-4E20-B1E7-0634CE244C15}" type="pres">
      <dgm:prSet presAssocID="{56ECB8AA-43C1-46B1-AB97-9841B7B2C8EC}" presName="hierRoot2" presStyleCnt="0"/>
      <dgm:spPr/>
    </dgm:pt>
    <dgm:pt modelId="{F277CB3A-4B67-4DB2-81C1-15330CC27823}" type="pres">
      <dgm:prSet presAssocID="{56ECB8AA-43C1-46B1-AB97-9841B7B2C8EC}" presName="composite2" presStyleCnt="0"/>
      <dgm:spPr/>
    </dgm:pt>
    <dgm:pt modelId="{F36A16CC-2469-46EA-BED9-00515EA5213D}" type="pres">
      <dgm:prSet presAssocID="{56ECB8AA-43C1-46B1-AB97-9841B7B2C8EC}" presName="background2" presStyleLbl="node2" presStyleIdx="1" presStyleCnt="3"/>
      <dgm:spPr/>
    </dgm:pt>
    <dgm:pt modelId="{71E13067-A0B6-45B6-9931-4801D0A23BD9}" type="pres">
      <dgm:prSet presAssocID="{56ECB8AA-43C1-46B1-AB97-9841B7B2C8EC}" presName="text2" presStyleLbl="fgAcc2" presStyleIdx="1" presStyleCnt="3">
        <dgm:presLayoutVars>
          <dgm:chPref val="3"/>
        </dgm:presLayoutVars>
      </dgm:prSet>
      <dgm:spPr/>
    </dgm:pt>
    <dgm:pt modelId="{815B0F95-CF86-4CEA-B980-3E56FECA10BC}" type="pres">
      <dgm:prSet presAssocID="{56ECB8AA-43C1-46B1-AB97-9841B7B2C8EC}" presName="hierChild3" presStyleCnt="0"/>
      <dgm:spPr/>
    </dgm:pt>
    <dgm:pt modelId="{9F34B752-18B9-4E6F-B57C-47C90C93BCB2}" type="pres">
      <dgm:prSet presAssocID="{1AF839E4-FD56-4A0D-8239-8581F3ED3A8B}" presName="Name10" presStyleLbl="parChTrans1D2" presStyleIdx="2" presStyleCnt="3"/>
      <dgm:spPr/>
    </dgm:pt>
    <dgm:pt modelId="{9B2FE8C2-9DE5-43D9-9E76-810656CB0345}" type="pres">
      <dgm:prSet presAssocID="{25F231BF-BF09-4365-BBEF-BC02A9A9B13B}" presName="hierRoot2" presStyleCnt="0"/>
      <dgm:spPr/>
    </dgm:pt>
    <dgm:pt modelId="{A757562E-1B01-415B-A680-9F12CD681DCB}" type="pres">
      <dgm:prSet presAssocID="{25F231BF-BF09-4365-BBEF-BC02A9A9B13B}" presName="composite2" presStyleCnt="0"/>
      <dgm:spPr/>
    </dgm:pt>
    <dgm:pt modelId="{1B367C2A-C5C4-49C4-B00A-1E2D097D5231}" type="pres">
      <dgm:prSet presAssocID="{25F231BF-BF09-4365-BBEF-BC02A9A9B13B}" presName="background2" presStyleLbl="node2" presStyleIdx="2" presStyleCnt="3"/>
      <dgm:spPr/>
    </dgm:pt>
    <dgm:pt modelId="{873FF1FF-319A-4260-82B2-620C8A730484}" type="pres">
      <dgm:prSet presAssocID="{25F231BF-BF09-4365-BBEF-BC02A9A9B13B}" presName="text2" presStyleLbl="fgAcc2" presStyleIdx="2" presStyleCnt="3">
        <dgm:presLayoutVars>
          <dgm:chPref val="3"/>
        </dgm:presLayoutVars>
      </dgm:prSet>
      <dgm:spPr/>
    </dgm:pt>
    <dgm:pt modelId="{633404C6-3512-4EA2-B815-36769A401A66}" type="pres">
      <dgm:prSet presAssocID="{25F231BF-BF09-4365-BBEF-BC02A9A9B13B}" presName="hierChild3" presStyleCnt="0"/>
      <dgm:spPr/>
    </dgm:pt>
  </dgm:ptLst>
  <dgm:cxnLst>
    <dgm:cxn modelId="{D88C0D1B-D417-413E-BCDB-393FF8683AC5}" type="presOf" srcId="{E595A6DD-CC4D-445C-B1B8-9D23E47BE331}" destId="{B174597B-317A-41E6-8B4B-9F7EE072B8D5}" srcOrd="0" destOrd="0" presId="urn:microsoft.com/office/officeart/2005/8/layout/hierarchy1"/>
    <dgm:cxn modelId="{F1BB4E24-68F9-42BA-AFAB-3705489B7683}" srcId="{528D87E6-D03B-4911-A0DC-7710096C081A}" destId="{56ECB8AA-43C1-46B1-AB97-9841B7B2C8EC}" srcOrd="1" destOrd="0" parTransId="{E595A6DD-CC4D-445C-B1B8-9D23E47BE331}" sibTransId="{BBA7257C-3979-45B9-B3D3-AFC4D9932448}"/>
    <dgm:cxn modelId="{3DF27F27-97BD-4090-A52D-EAF06EB10177}" type="presOf" srcId="{5BF67C8D-8CA6-47D5-9D62-7F8774B4E75B}" destId="{927C666D-D9BF-496A-9932-A28FB5A26950}" srcOrd="0" destOrd="0" presId="urn:microsoft.com/office/officeart/2005/8/layout/hierarchy1"/>
    <dgm:cxn modelId="{B2D1463E-FACA-4105-86F2-460CE5E17D31}" type="presOf" srcId="{528D87E6-D03B-4911-A0DC-7710096C081A}" destId="{3FCE73F9-CA37-4F2F-B2D5-4B4D8E14554E}" srcOrd="0" destOrd="0" presId="urn:microsoft.com/office/officeart/2005/8/layout/hierarchy1"/>
    <dgm:cxn modelId="{82CF8C47-5948-4422-8676-7F37160E48F6}" type="presOf" srcId="{31029ECD-4443-423F-9605-E57D41245CE4}" destId="{F24421C1-6DAF-48D1-AC2B-170AA09C0B51}" srcOrd="0" destOrd="0" presId="urn:microsoft.com/office/officeart/2005/8/layout/hierarchy1"/>
    <dgm:cxn modelId="{6A49AF79-6016-4336-9478-681B665681F2}" srcId="{5BF67C8D-8CA6-47D5-9D62-7F8774B4E75B}" destId="{528D87E6-D03B-4911-A0DC-7710096C081A}" srcOrd="0" destOrd="0" parTransId="{CCF64F07-AB78-4D79-BDAD-14AAAADC6B01}" sibTransId="{7CFE19D7-021D-40DD-BE52-D0CBE43D53F0}"/>
    <dgm:cxn modelId="{361894A4-812D-4BDE-8BB3-6A6735E80D91}" srcId="{528D87E6-D03B-4911-A0DC-7710096C081A}" destId="{25F231BF-BF09-4365-BBEF-BC02A9A9B13B}" srcOrd="2" destOrd="0" parTransId="{1AF839E4-FD56-4A0D-8239-8581F3ED3A8B}" sibTransId="{C2419E82-CD84-4125-83EF-4AEDAD11E618}"/>
    <dgm:cxn modelId="{709DBDA6-E4E2-475E-97B7-06B4B74BA8F5}" type="presOf" srcId="{25F231BF-BF09-4365-BBEF-BC02A9A9B13B}" destId="{873FF1FF-319A-4260-82B2-620C8A730484}" srcOrd="0" destOrd="0" presId="urn:microsoft.com/office/officeart/2005/8/layout/hierarchy1"/>
    <dgm:cxn modelId="{58AA93AC-3374-4996-97E6-F55A3D9E0933}" type="presOf" srcId="{C01FD6C8-F563-4367-BA09-6371C4BF0204}" destId="{246C2AAF-2560-48A3-9220-57F3A996EFC7}" srcOrd="0" destOrd="0" presId="urn:microsoft.com/office/officeart/2005/8/layout/hierarchy1"/>
    <dgm:cxn modelId="{0FEC6CB5-ED9C-47DF-BF66-4B2D96E9D0AE}" type="presOf" srcId="{56ECB8AA-43C1-46B1-AB97-9841B7B2C8EC}" destId="{71E13067-A0B6-45B6-9931-4801D0A23BD9}" srcOrd="0" destOrd="0" presId="urn:microsoft.com/office/officeart/2005/8/layout/hierarchy1"/>
    <dgm:cxn modelId="{1884A7ED-40E5-440D-A15F-656366BEA397}" type="presOf" srcId="{1AF839E4-FD56-4A0D-8239-8581F3ED3A8B}" destId="{9F34B752-18B9-4E6F-B57C-47C90C93BCB2}" srcOrd="0" destOrd="0" presId="urn:microsoft.com/office/officeart/2005/8/layout/hierarchy1"/>
    <dgm:cxn modelId="{66312EFB-3F88-4EE9-A390-54CCBF7CCE75}" srcId="{528D87E6-D03B-4911-A0DC-7710096C081A}" destId="{C01FD6C8-F563-4367-BA09-6371C4BF0204}" srcOrd="0" destOrd="0" parTransId="{31029ECD-4443-423F-9605-E57D41245CE4}" sibTransId="{C2D88B42-FC2E-474F-A86F-78215FBF356D}"/>
    <dgm:cxn modelId="{E9038D27-2B4F-4BDF-9E07-B2A1E8C4C9FE}" type="presParOf" srcId="{927C666D-D9BF-496A-9932-A28FB5A26950}" destId="{460B4DD5-E4A3-4348-942F-DD2249766141}" srcOrd="0" destOrd="0" presId="urn:microsoft.com/office/officeart/2005/8/layout/hierarchy1"/>
    <dgm:cxn modelId="{37463728-5B97-476E-A30B-F131D96E2F01}" type="presParOf" srcId="{460B4DD5-E4A3-4348-942F-DD2249766141}" destId="{A5513F10-A85A-40D7-A0CE-5803F632F268}" srcOrd="0" destOrd="0" presId="urn:microsoft.com/office/officeart/2005/8/layout/hierarchy1"/>
    <dgm:cxn modelId="{CBAF8270-23EF-487B-A90A-509332E5D86A}" type="presParOf" srcId="{A5513F10-A85A-40D7-A0CE-5803F632F268}" destId="{FA464161-C256-44A1-9A9D-85F7527D3E0D}" srcOrd="0" destOrd="0" presId="urn:microsoft.com/office/officeart/2005/8/layout/hierarchy1"/>
    <dgm:cxn modelId="{9CCDA048-CA3E-44F1-8DD2-9C744A1FDF1E}" type="presParOf" srcId="{A5513F10-A85A-40D7-A0CE-5803F632F268}" destId="{3FCE73F9-CA37-4F2F-B2D5-4B4D8E14554E}" srcOrd="1" destOrd="0" presId="urn:microsoft.com/office/officeart/2005/8/layout/hierarchy1"/>
    <dgm:cxn modelId="{DF404A4F-4B38-4D02-B5B2-2BE7A9EF86A1}" type="presParOf" srcId="{460B4DD5-E4A3-4348-942F-DD2249766141}" destId="{95F4752F-0849-4603-8518-AC011EE71C21}" srcOrd="1" destOrd="0" presId="urn:microsoft.com/office/officeart/2005/8/layout/hierarchy1"/>
    <dgm:cxn modelId="{B9576A12-DFC8-41F5-B411-638E30B0EBCA}" type="presParOf" srcId="{95F4752F-0849-4603-8518-AC011EE71C21}" destId="{F24421C1-6DAF-48D1-AC2B-170AA09C0B51}" srcOrd="0" destOrd="0" presId="urn:microsoft.com/office/officeart/2005/8/layout/hierarchy1"/>
    <dgm:cxn modelId="{50DBA8B0-2CDA-4BCA-95E7-5E8741E83F76}" type="presParOf" srcId="{95F4752F-0849-4603-8518-AC011EE71C21}" destId="{1BCADCCB-707A-4750-BE60-0E83ED823C99}" srcOrd="1" destOrd="0" presId="urn:microsoft.com/office/officeart/2005/8/layout/hierarchy1"/>
    <dgm:cxn modelId="{0609A016-113E-4BD6-8423-82B3AE6B3D34}" type="presParOf" srcId="{1BCADCCB-707A-4750-BE60-0E83ED823C99}" destId="{E081606B-D436-4965-90A8-AC854B04286D}" srcOrd="0" destOrd="0" presId="urn:microsoft.com/office/officeart/2005/8/layout/hierarchy1"/>
    <dgm:cxn modelId="{45DBA413-4663-4AEB-9457-500F890F45D6}" type="presParOf" srcId="{E081606B-D436-4965-90A8-AC854B04286D}" destId="{B160D8DF-AF3B-40D2-9404-03BDF3622D3B}" srcOrd="0" destOrd="0" presId="urn:microsoft.com/office/officeart/2005/8/layout/hierarchy1"/>
    <dgm:cxn modelId="{5E3BE4EB-FA49-47F4-9272-7A5D1B3ACD83}" type="presParOf" srcId="{E081606B-D436-4965-90A8-AC854B04286D}" destId="{246C2AAF-2560-48A3-9220-57F3A996EFC7}" srcOrd="1" destOrd="0" presId="urn:microsoft.com/office/officeart/2005/8/layout/hierarchy1"/>
    <dgm:cxn modelId="{735EC935-95B5-4515-87EB-915256B7961A}" type="presParOf" srcId="{1BCADCCB-707A-4750-BE60-0E83ED823C99}" destId="{5D3C57B8-8F99-481A-83DB-99E707CEC803}" srcOrd="1" destOrd="0" presId="urn:microsoft.com/office/officeart/2005/8/layout/hierarchy1"/>
    <dgm:cxn modelId="{89D7F3EF-2E58-4923-9AF0-47D71FF1E16A}" type="presParOf" srcId="{95F4752F-0849-4603-8518-AC011EE71C21}" destId="{B174597B-317A-41E6-8B4B-9F7EE072B8D5}" srcOrd="2" destOrd="0" presId="urn:microsoft.com/office/officeart/2005/8/layout/hierarchy1"/>
    <dgm:cxn modelId="{150FA9D7-B2CA-4C61-9137-195460EB8021}" type="presParOf" srcId="{95F4752F-0849-4603-8518-AC011EE71C21}" destId="{0A31F1D9-58D7-4E20-B1E7-0634CE244C15}" srcOrd="3" destOrd="0" presId="urn:microsoft.com/office/officeart/2005/8/layout/hierarchy1"/>
    <dgm:cxn modelId="{BBD3C16E-142D-4A59-8103-30D88BB78B5A}" type="presParOf" srcId="{0A31F1D9-58D7-4E20-B1E7-0634CE244C15}" destId="{F277CB3A-4B67-4DB2-81C1-15330CC27823}" srcOrd="0" destOrd="0" presId="urn:microsoft.com/office/officeart/2005/8/layout/hierarchy1"/>
    <dgm:cxn modelId="{4702FEF6-03BD-4FC8-919D-DCDB2B7FA86A}" type="presParOf" srcId="{F277CB3A-4B67-4DB2-81C1-15330CC27823}" destId="{F36A16CC-2469-46EA-BED9-00515EA5213D}" srcOrd="0" destOrd="0" presId="urn:microsoft.com/office/officeart/2005/8/layout/hierarchy1"/>
    <dgm:cxn modelId="{75F96E28-907B-4089-BEC1-F56F1522127E}" type="presParOf" srcId="{F277CB3A-4B67-4DB2-81C1-15330CC27823}" destId="{71E13067-A0B6-45B6-9931-4801D0A23BD9}" srcOrd="1" destOrd="0" presId="urn:microsoft.com/office/officeart/2005/8/layout/hierarchy1"/>
    <dgm:cxn modelId="{C4E1FDA8-9AFE-4107-ADC2-3199947C3753}" type="presParOf" srcId="{0A31F1D9-58D7-4E20-B1E7-0634CE244C15}" destId="{815B0F95-CF86-4CEA-B980-3E56FECA10BC}" srcOrd="1" destOrd="0" presId="urn:microsoft.com/office/officeart/2005/8/layout/hierarchy1"/>
    <dgm:cxn modelId="{9DFA1DD9-3117-4520-A2A7-860CECDDC33D}" type="presParOf" srcId="{95F4752F-0849-4603-8518-AC011EE71C21}" destId="{9F34B752-18B9-4E6F-B57C-47C90C93BCB2}" srcOrd="4" destOrd="0" presId="urn:microsoft.com/office/officeart/2005/8/layout/hierarchy1"/>
    <dgm:cxn modelId="{1B961024-4248-46AA-9B59-C9A81A076579}" type="presParOf" srcId="{95F4752F-0849-4603-8518-AC011EE71C21}" destId="{9B2FE8C2-9DE5-43D9-9E76-810656CB0345}" srcOrd="5" destOrd="0" presId="urn:microsoft.com/office/officeart/2005/8/layout/hierarchy1"/>
    <dgm:cxn modelId="{A9F22B01-ABC2-43ED-9B23-15D58EA05BF7}" type="presParOf" srcId="{9B2FE8C2-9DE5-43D9-9E76-810656CB0345}" destId="{A757562E-1B01-415B-A680-9F12CD681DCB}" srcOrd="0" destOrd="0" presId="urn:microsoft.com/office/officeart/2005/8/layout/hierarchy1"/>
    <dgm:cxn modelId="{5C430BDF-2C53-4B6E-9127-892462468D29}" type="presParOf" srcId="{A757562E-1B01-415B-A680-9F12CD681DCB}" destId="{1B367C2A-C5C4-49C4-B00A-1E2D097D5231}" srcOrd="0" destOrd="0" presId="urn:microsoft.com/office/officeart/2005/8/layout/hierarchy1"/>
    <dgm:cxn modelId="{A43D7B19-897D-4D02-AAA6-0E52FB98B4B2}" type="presParOf" srcId="{A757562E-1B01-415B-A680-9F12CD681DCB}" destId="{873FF1FF-319A-4260-82B2-620C8A730484}" srcOrd="1" destOrd="0" presId="urn:microsoft.com/office/officeart/2005/8/layout/hierarchy1"/>
    <dgm:cxn modelId="{E33576D5-3CB8-4978-B518-49C10700F086}" type="presParOf" srcId="{9B2FE8C2-9DE5-43D9-9E76-810656CB0345}" destId="{633404C6-3512-4EA2-B815-36769A401A66}"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7D3186-5D25-46F7-AA87-E78119F8FE59}" type="doc">
      <dgm:prSet loTypeId="urn:microsoft.com/office/officeart/2005/8/layout/list1" loCatId="list" qsTypeId="urn:microsoft.com/office/officeart/2005/8/quickstyle/simple5" qsCatId="simple" csTypeId="urn:microsoft.com/office/officeart/2005/8/colors/accent0_3" csCatId="mainScheme"/>
      <dgm:spPr/>
      <dgm:t>
        <a:bodyPr/>
        <a:lstStyle/>
        <a:p>
          <a:endParaRPr lang="en-US"/>
        </a:p>
      </dgm:t>
    </dgm:pt>
    <dgm:pt modelId="{DA730A80-461E-48DC-971B-06F28E4DB3BA}">
      <dgm:prSet/>
      <dgm:spPr/>
      <dgm:t>
        <a:bodyPr/>
        <a:lstStyle/>
        <a:p>
          <a:r>
            <a:rPr lang="en-US" b="1"/>
            <a:t>Director</a:t>
          </a:r>
          <a:r>
            <a:rPr lang="en-US"/>
            <a:t> </a:t>
          </a:r>
        </a:p>
      </dgm:t>
    </dgm:pt>
    <dgm:pt modelId="{1D3BC537-073A-4FD1-BDE6-80CFFA3EF2B8}" type="parTrans" cxnId="{1C68ABCA-C71A-4A95-A85E-736F66BAEBED}">
      <dgm:prSet/>
      <dgm:spPr/>
      <dgm:t>
        <a:bodyPr/>
        <a:lstStyle/>
        <a:p>
          <a:endParaRPr lang="en-US"/>
        </a:p>
      </dgm:t>
    </dgm:pt>
    <dgm:pt modelId="{8F9097DA-333D-4B9A-B95E-0B46A5A1C216}" type="sibTrans" cxnId="{1C68ABCA-C71A-4A95-A85E-736F66BAEBED}">
      <dgm:prSet/>
      <dgm:spPr/>
      <dgm:t>
        <a:bodyPr/>
        <a:lstStyle/>
        <a:p>
          <a:endParaRPr lang="en-US"/>
        </a:p>
      </dgm:t>
    </dgm:pt>
    <dgm:pt modelId="{D3BB25EA-98D1-4E86-AFD0-D0DC79C634B3}">
      <dgm:prSet/>
      <dgm:spPr/>
      <dgm:t>
        <a:bodyPr/>
        <a:lstStyle/>
        <a:p>
          <a:r>
            <a:rPr lang="en-US"/>
            <a:t>Person from senior management </a:t>
          </a:r>
        </a:p>
      </dgm:t>
    </dgm:pt>
    <dgm:pt modelId="{E693EA7E-DFB3-4C48-B24C-8BCE4AFDA94D}" type="parTrans" cxnId="{9F1276F5-3557-4E53-AB17-445F04280821}">
      <dgm:prSet/>
      <dgm:spPr/>
      <dgm:t>
        <a:bodyPr/>
        <a:lstStyle/>
        <a:p>
          <a:endParaRPr lang="en-US"/>
        </a:p>
      </dgm:t>
    </dgm:pt>
    <dgm:pt modelId="{D6281634-E302-4DC3-A35D-FC57F6FDB38E}" type="sibTrans" cxnId="{9F1276F5-3557-4E53-AB17-445F04280821}">
      <dgm:prSet/>
      <dgm:spPr/>
      <dgm:t>
        <a:bodyPr/>
        <a:lstStyle/>
        <a:p>
          <a:endParaRPr lang="en-US"/>
        </a:p>
      </dgm:t>
    </dgm:pt>
    <dgm:pt modelId="{B91858D9-AE91-4DA7-9684-6658121E67EE}">
      <dgm:prSet/>
      <dgm:spPr/>
      <dgm:t>
        <a:bodyPr/>
        <a:lstStyle/>
        <a:p>
          <a:r>
            <a:rPr lang="en-US"/>
            <a:t>Has the authority to carry out incident response activities. </a:t>
          </a:r>
        </a:p>
      </dgm:t>
    </dgm:pt>
    <dgm:pt modelId="{DBB2AE9A-E862-460A-802A-D9A18ADB0BDB}" type="parTrans" cxnId="{DB3020A4-3EB6-41F6-96FA-FE7E8BA0E5A2}">
      <dgm:prSet/>
      <dgm:spPr/>
      <dgm:t>
        <a:bodyPr/>
        <a:lstStyle/>
        <a:p>
          <a:endParaRPr lang="en-US"/>
        </a:p>
      </dgm:t>
    </dgm:pt>
    <dgm:pt modelId="{E04CB4A8-2B66-4598-BE16-E168B54150C2}" type="sibTrans" cxnId="{DB3020A4-3EB6-41F6-96FA-FE7E8BA0E5A2}">
      <dgm:prSet/>
      <dgm:spPr/>
      <dgm:t>
        <a:bodyPr/>
        <a:lstStyle/>
        <a:p>
          <a:endParaRPr lang="en-US"/>
        </a:p>
      </dgm:t>
    </dgm:pt>
    <dgm:pt modelId="{FBF103E8-3855-4AFF-9ECA-31F4A152AC2C}">
      <dgm:prSet/>
      <dgm:spPr/>
      <dgm:t>
        <a:bodyPr/>
        <a:lstStyle/>
        <a:p>
          <a:r>
            <a:rPr lang="en-US"/>
            <a:t>Answers and reports  directly to top management (e.g. CEO).</a:t>
          </a:r>
        </a:p>
      </dgm:t>
    </dgm:pt>
    <dgm:pt modelId="{1EDE13DB-7B6D-4DC0-ADA1-A300F30FF306}" type="parTrans" cxnId="{AC41F9A1-D2F0-4D63-8839-9C36A5BA7618}">
      <dgm:prSet/>
      <dgm:spPr/>
      <dgm:t>
        <a:bodyPr/>
        <a:lstStyle/>
        <a:p>
          <a:endParaRPr lang="en-US"/>
        </a:p>
      </dgm:t>
    </dgm:pt>
    <dgm:pt modelId="{C26CC3F7-4367-4C4E-A433-D3E1DF3C5B5C}" type="sibTrans" cxnId="{AC41F9A1-D2F0-4D63-8839-9C36A5BA7618}">
      <dgm:prSet/>
      <dgm:spPr/>
      <dgm:t>
        <a:bodyPr/>
        <a:lstStyle/>
        <a:p>
          <a:endParaRPr lang="en-US"/>
        </a:p>
      </dgm:t>
    </dgm:pt>
    <dgm:pt modelId="{36870346-DEA4-476E-AA57-9279A2C11935}">
      <dgm:prSet/>
      <dgm:spPr/>
      <dgm:t>
        <a:bodyPr/>
        <a:lstStyle/>
        <a:p>
          <a:r>
            <a:rPr lang="en-US" b="1"/>
            <a:t>Lead Investigator </a:t>
          </a:r>
          <a:endParaRPr lang="en-US"/>
        </a:p>
      </dgm:t>
    </dgm:pt>
    <dgm:pt modelId="{5A1D2586-7472-4627-A8C3-BA9963DAAAA6}" type="parTrans" cxnId="{A66F872E-4965-4263-9932-5CAA3B1230F5}">
      <dgm:prSet/>
      <dgm:spPr/>
      <dgm:t>
        <a:bodyPr/>
        <a:lstStyle/>
        <a:p>
          <a:endParaRPr lang="en-US"/>
        </a:p>
      </dgm:t>
    </dgm:pt>
    <dgm:pt modelId="{364BCEFA-CA10-42AC-B869-D97C9DAC47BF}" type="sibTrans" cxnId="{A66F872E-4965-4263-9932-5CAA3B1230F5}">
      <dgm:prSet/>
      <dgm:spPr/>
      <dgm:t>
        <a:bodyPr/>
        <a:lstStyle/>
        <a:p>
          <a:endParaRPr lang="en-US"/>
        </a:p>
      </dgm:t>
    </dgm:pt>
    <dgm:pt modelId="{A4633B13-A92E-4FEB-9E61-D47E1010D2E0}">
      <dgm:prSet/>
      <dgm:spPr/>
      <dgm:t>
        <a:bodyPr/>
        <a:lstStyle/>
        <a:p>
          <a:r>
            <a:rPr lang="en-US"/>
            <a:t>Makes sure that incident response activities are executed in the right order and at the right time. </a:t>
          </a:r>
        </a:p>
      </dgm:t>
    </dgm:pt>
    <dgm:pt modelId="{B153D18B-F201-4931-A04F-D4CC1F9AF01B}" type="parTrans" cxnId="{B887C7A3-E0BA-4122-959F-5915851574E5}">
      <dgm:prSet/>
      <dgm:spPr/>
      <dgm:t>
        <a:bodyPr/>
        <a:lstStyle/>
        <a:p>
          <a:endParaRPr lang="en-US"/>
        </a:p>
      </dgm:t>
    </dgm:pt>
    <dgm:pt modelId="{BEE495BC-1A44-420A-80A3-1676E50251B2}" type="sibTrans" cxnId="{B887C7A3-E0BA-4122-959F-5915851574E5}">
      <dgm:prSet/>
      <dgm:spPr/>
      <dgm:t>
        <a:bodyPr/>
        <a:lstStyle/>
        <a:p>
          <a:endParaRPr lang="en-US"/>
        </a:p>
      </dgm:t>
    </dgm:pt>
    <dgm:pt modelId="{93E9DB8B-D645-41B2-96A2-D837352569B8}">
      <dgm:prSet/>
      <dgm:spPr/>
      <dgm:t>
        <a:bodyPr/>
        <a:lstStyle/>
        <a:p>
          <a:r>
            <a:rPr lang="en-US"/>
            <a:t>Ensures that the technicians and the Evidence and Response Handler have the resources necessary to carry out their duties. </a:t>
          </a:r>
        </a:p>
      </dgm:t>
    </dgm:pt>
    <dgm:pt modelId="{F599A123-84F9-4036-BC53-011D03974D3D}" type="parTrans" cxnId="{9A2FDACA-B560-4C1C-9000-739FC3E0A3FC}">
      <dgm:prSet/>
      <dgm:spPr/>
      <dgm:t>
        <a:bodyPr/>
        <a:lstStyle/>
        <a:p>
          <a:endParaRPr lang="en-US"/>
        </a:p>
      </dgm:t>
    </dgm:pt>
    <dgm:pt modelId="{A7B1EFA9-133C-4E33-B79B-AC3189B28ABE}" type="sibTrans" cxnId="{9A2FDACA-B560-4C1C-9000-739FC3E0A3FC}">
      <dgm:prSet/>
      <dgm:spPr/>
      <dgm:t>
        <a:bodyPr/>
        <a:lstStyle/>
        <a:p>
          <a:endParaRPr lang="en-US"/>
        </a:p>
      </dgm:t>
    </dgm:pt>
    <dgm:pt modelId="{4A3123D4-D0DC-47C4-B870-F320F2A3F6AF}">
      <dgm:prSet/>
      <dgm:spPr/>
      <dgm:t>
        <a:bodyPr/>
        <a:lstStyle/>
        <a:p>
          <a:r>
            <a:rPr lang="en-US"/>
            <a:t>Responsible for preparing an incident report and briefing any findings and/or determinations to senior management. </a:t>
          </a:r>
        </a:p>
      </dgm:t>
    </dgm:pt>
    <dgm:pt modelId="{17039530-0DE3-4790-8AEB-0D965B51DBA9}" type="parTrans" cxnId="{AC62BB65-623B-48E0-B582-626CFCD1C924}">
      <dgm:prSet/>
      <dgm:spPr/>
      <dgm:t>
        <a:bodyPr/>
        <a:lstStyle/>
        <a:p>
          <a:endParaRPr lang="en-US"/>
        </a:p>
      </dgm:t>
    </dgm:pt>
    <dgm:pt modelId="{E0E0A3DE-5061-46BA-81CA-22EAF1590985}" type="sibTrans" cxnId="{AC62BB65-623B-48E0-B582-626CFCD1C924}">
      <dgm:prSet/>
      <dgm:spPr/>
      <dgm:t>
        <a:bodyPr/>
        <a:lstStyle/>
        <a:p>
          <a:endParaRPr lang="en-US"/>
        </a:p>
      </dgm:t>
    </dgm:pt>
    <dgm:pt modelId="{CFF5CD13-57B9-4B75-B005-04FA10169216}">
      <dgm:prSet/>
      <dgm:spPr/>
      <dgm:t>
        <a:bodyPr/>
        <a:lstStyle/>
        <a:p>
          <a:r>
            <a:rPr lang="en-US"/>
            <a:t>Also responsible for interfacing with law enforcement and other IRTs.</a:t>
          </a:r>
        </a:p>
      </dgm:t>
    </dgm:pt>
    <dgm:pt modelId="{CFFB5C47-1876-4BD2-AE4E-71EB53C4D3A1}" type="parTrans" cxnId="{BC44406F-78FF-420E-8671-A3C0F78139E0}">
      <dgm:prSet/>
      <dgm:spPr/>
      <dgm:t>
        <a:bodyPr/>
        <a:lstStyle/>
        <a:p>
          <a:endParaRPr lang="en-US"/>
        </a:p>
      </dgm:t>
    </dgm:pt>
    <dgm:pt modelId="{B8E1829D-7DD8-468E-B58F-B629818A334F}" type="sibTrans" cxnId="{BC44406F-78FF-420E-8671-A3C0F78139E0}">
      <dgm:prSet/>
      <dgm:spPr/>
      <dgm:t>
        <a:bodyPr/>
        <a:lstStyle/>
        <a:p>
          <a:endParaRPr lang="en-US"/>
        </a:p>
      </dgm:t>
    </dgm:pt>
    <dgm:pt modelId="{EECC1EB4-2CC2-4A4A-B431-8231C6E67A85}">
      <dgm:prSet/>
      <dgm:spPr/>
      <dgm:t>
        <a:bodyPr/>
        <a:lstStyle/>
        <a:p>
          <a:r>
            <a:rPr lang="en-US"/>
            <a:t>Reports to the Director</a:t>
          </a:r>
        </a:p>
      </dgm:t>
    </dgm:pt>
    <dgm:pt modelId="{9BD14BF3-F7E3-4A20-8100-65234E72D357}" type="parTrans" cxnId="{C14892B5-854A-4525-9AC0-433EEF228681}">
      <dgm:prSet/>
      <dgm:spPr/>
      <dgm:t>
        <a:bodyPr/>
        <a:lstStyle/>
        <a:p>
          <a:endParaRPr lang="en-US"/>
        </a:p>
      </dgm:t>
    </dgm:pt>
    <dgm:pt modelId="{20EF4E63-129F-42CD-AF7F-B4D297592BEB}" type="sibTrans" cxnId="{C14892B5-854A-4525-9AC0-433EEF228681}">
      <dgm:prSet/>
      <dgm:spPr/>
      <dgm:t>
        <a:bodyPr/>
        <a:lstStyle/>
        <a:p>
          <a:endParaRPr lang="en-US"/>
        </a:p>
      </dgm:t>
    </dgm:pt>
    <dgm:pt modelId="{9B60E5C4-C477-447F-882C-A18BA367E0DC}" type="pres">
      <dgm:prSet presAssocID="{2C7D3186-5D25-46F7-AA87-E78119F8FE59}" presName="linear" presStyleCnt="0">
        <dgm:presLayoutVars>
          <dgm:dir/>
          <dgm:animLvl val="lvl"/>
          <dgm:resizeHandles val="exact"/>
        </dgm:presLayoutVars>
      </dgm:prSet>
      <dgm:spPr/>
    </dgm:pt>
    <dgm:pt modelId="{03EA4114-A991-4154-9FFB-FA6485DFDBD0}" type="pres">
      <dgm:prSet presAssocID="{DA730A80-461E-48DC-971B-06F28E4DB3BA}" presName="parentLin" presStyleCnt="0"/>
      <dgm:spPr/>
    </dgm:pt>
    <dgm:pt modelId="{D3CE40EA-B980-4A2B-9E6F-EE170FE3B6B8}" type="pres">
      <dgm:prSet presAssocID="{DA730A80-461E-48DC-971B-06F28E4DB3BA}" presName="parentLeftMargin" presStyleLbl="node1" presStyleIdx="0" presStyleCnt="2"/>
      <dgm:spPr/>
    </dgm:pt>
    <dgm:pt modelId="{4849AD43-DFDA-4EC9-B820-415A9DE2777C}" type="pres">
      <dgm:prSet presAssocID="{DA730A80-461E-48DC-971B-06F28E4DB3BA}" presName="parentText" presStyleLbl="node1" presStyleIdx="0" presStyleCnt="2">
        <dgm:presLayoutVars>
          <dgm:chMax val="0"/>
          <dgm:bulletEnabled val="1"/>
        </dgm:presLayoutVars>
      </dgm:prSet>
      <dgm:spPr/>
    </dgm:pt>
    <dgm:pt modelId="{1EAB4182-565B-49D2-9C49-1472312B0DC8}" type="pres">
      <dgm:prSet presAssocID="{DA730A80-461E-48DC-971B-06F28E4DB3BA}" presName="negativeSpace" presStyleCnt="0"/>
      <dgm:spPr/>
    </dgm:pt>
    <dgm:pt modelId="{0C2863D5-224D-4C09-A3A2-987E054FC771}" type="pres">
      <dgm:prSet presAssocID="{DA730A80-461E-48DC-971B-06F28E4DB3BA}" presName="childText" presStyleLbl="conFgAcc1" presStyleIdx="0" presStyleCnt="2">
        <dgm:presLayoutVars>
          <dgm:bulletEnabled val="1"/>
        </dgm:presLayoutVars>
      </dgm:prSet>
      <dgm:spPr/>
    </dgm:pt>
    <dgm:pt modelId="{FD51C00A-F7AB-4743-8A87-413C67575B8A}" type="pres">
      <dgm:prSet presAssocID="{8F9097DA-333D-4B9A-B95E-0B46A5A1C216}" presName="spaceBetweenRectangles" presStyleCnt="0"/>
      <dgm:spPr/>
    </dgm:pt>
    <dgm:pt modelId="{CC2C9CEB-20E0-4825-BB72-B027E0AF87FE}" type="pres">
      <dgm:prSet presAssocID="{36870346-DEA4-476E-AA57-9279A2C11935}" presName="parentLin" presStyleCnt="0"/>
      <dgm:spPr/>
    </dgm:pt>
    <dgm:pt modelId="{C3F643F0-1733-4ABC-8B52-861FDE0C748C}" type="pres">
      <dgm:prSet presAssocID="{36870346-DEA4-476E-AA57-9279A2C11935}" presName="parentLeftMargin" presStyleLbl="node1" presStyleIdx="0" presStyleCnt="2"/>
      <dgm:spPr/>
    </dgm:pt>
    <dgm:pt modelId="{1B4F1AC5-A715-49CD-9B00-4087CA042E39}" type="pres">
      <dgm:prSet presAssocID="{36870346-DEA4-476E-AA57-9279A2C11935}" presName="parentText" presStyleLbl="node1" presStyleIdx="1" presStyleCnt="2">
        <dgm:presLayoutVars>
          <dgm:chMax val="0"/>
          <dgm:bulletEnabled val="1"/>
        </dgm:presLayoutVars>
      </dgm:prSet>
      <dgm:spPr/>
    </dgm:pt>
    <dgm:pt modelId="{EED1BB20-A492-45E8-A06A-8A2F1401C644}" type="pres">
      <dgm:prSet presAssocID="{36870346-DEA4-476E-AA57-9279A2C11935}" presName="negativeSpace" presStyleCnt="0"/>
      <dgm:spPr/>
    </dgm:pt>
    <dgm:pt modelId="{8B9E2183-DCA7-4391-BBFC-C97D49FDCF5D}" type="pres">
      <dgm:prSet presAssocID="{36870346-DEA4-476E-AA57-9279A2C11935}" presName="childText" presStyleLbl="conFgAcc1" presStyleIdx="1" presStyleCnt="2">
        <dgm:presLayoutVars>
          <dgm:bulletEnabled val="1"/>
        </dgm:presLayoutVars>
      </dgm:prSet>
      <dgm:spPr/>
    </dgm:pt>
  </dgm:ptLst>
  <dgm:cxnLst>
    <dgm:cxn modelId="{5B935727-97C1-4A73-A046-BEC408023FC0}" type="presOf" srcId="{2C7D3186-5D25-46F7-AA87-E78119F8FE59}" destId="{9B60E5C4-C477-447F-882C-A18BA367E0DC}" srcOrd="0" destOrd="0" presId="urn:microsoft.com/office/officeart/2005/8/layout/list1"/>
    <dgm:cxn modelId="{A66F872E-4965-4263-9932-5CAA3B1230F5}" srcId="{2C7D3186-5D25-46F7-AA87-E78119F8FE59}" destId="{36870346-DEA4-476E-AA57-9279A2C11935}" srcOrd="1" destOrd="0" parTransId="{5A1D2586-7472-4627-A8C3-BA9963DAAAA6}" sibTransId="{364BCEFA-CA10-42AC-B869-D97C9DAC47BF}"/>
    <dgm:cxn modelId="{F80C7D5C-200C-4714-BBD9-0F2B1D11E106}" type="presOf" srcId="{EECC1EB4-2CC2-4A4A-B431-8231C6E67A85}" destId="{8B9E2183-DCA7-4391-BBFC-C97D49FDCF5D}" srcOrd="0" destOrd="4" presId="urn:microsoft.com/office/officeart/2005/8/layout/list1"/>
    <dgm:cxn modelId="{01DB4060-5B51-4320-965A-B0D662D3357A}" type="presOf" srcId="{B91858D9-AE91-4DA7-9684-6658121E67EE}" destId="{0C2863D5-224D-4C09-A3A2-987E054FC771}" srcOrd="0" destOrd="1" presId="urn:microsoft.com/office/officeart/2005/8/layout/list1"/>
    <dgm:cxn modelId="{D47C6361-BEEE-4056-8233-26EDD115825E}" type="presOf" srcId="{D3BB25EA-98D1-4E86-AFD0-D0DC79C634B3}" destId="{0C2863D5-224D-4C09-A3A2-987E054FC771}" srcOrd="0" destOrd="0" presId="urn:microsoft.com/office/officeart/2005/8/layout/list1"/>
    <dgm:cxn modelId="{AC62BB65-623B-48E0-B582-626CFCD1C924}" srcId="{36870346-DEA4-476E-AA57-9279A2C11935}" destId="{4A3123D4-D0DC-47C4-B870-F320F2A3F6AF}" srcOrd="2" destOrd="0" parTransId="{17039530-0DE3-4790-8AEB-0D965B51DBA9}" sibTransId="{E0E0A3DE-5061-46BA-81CA-22EAF1590985}"/>
    <dgm:cxn modelId="{0250016E-1C0F-4785-879E-33CA5D1A6A6E}" type="presOf" srcId="{DA730A80-461E-48DC-971B-06F28E4DB3BA}" destId="{4849AD43-DFDA-4EC9-B820-415A9DE2777C}" srcOrd="1" destOrd="0" presId="urn:microsoft.com/office/officeart/2005/8/layout/list1"/>
    <dgm:cxn modelId="{BC44406F-78FF-420E-8671-A3C0F78139E0}" srcId="{36870346-DEA4-476E-AA57-9279A2C11935}" destId="{CFF5CD13-57B9-4B75-B005-04FA10169216}" srcOrd="3" destOrd="0" parTransId="{CFFB5C47-1876-4BD2-AE4E-71EB53C4D3A1}" sibTransId="{B8E1829D-7DD8-468E-B58F-B629818A334F}"/>
    <dgm:cxn modelId="{BD21686F-592F-43B6-8D13-096FAB422945}" type="presOf" srcId="{FBF103E8-3855-4AFF-9ECA-31F4A152AC2C}" destId="{0C2863D5-224D-4C09-A3A2-987E054FC771}" srcOrd="0" destOrd="2" presId="urn:microsoft.com/office/officeart/2005/8/layout/list1"/>
    <dgm:cxn modelId="{D14FE250-4F19-4564-8FE9-CBFD39CC215D}" type="presOf" srcId="{36870346-DEA4-476E-AA57-9279A2C11935}" destId="{1B4F1AC5-A715-49CD-9B00-4087CA042E39}" srcOrd="1" destOrd="0" presId="urn:microsoft.com/office/officeart/2005/8/layout/list1"/>
    <dgm:cxn modelId="{46997698-254A-41AC-BA07-8A5354ED9C1B}" type="presOf" srcId="{36870346-DEA4-476E-AA57-9279A2C11935}" destId="{C3F643F0-1733-4ABC-8B52-861FDE0C748C}" srcOrd="0" destOrd="0" presId="urn:microsoft.com/office/officeart/2005/8/layout/list1"/>
    <dgm:cxn modelId="{AC41F9A1-D2F0-4D63-8839-9C36A5BA7618}" srcId="{DA730A80-461E-48DC-971B-06F28E4DB3BA}" destId="{FBF103E8-3855-4AFF-9ECA-31F4A152AC2C}" srcOrd="2" destOrd="0" parTransId="{1EDE13DB-7B6D-4DC0-ADA1-A300F30FF306}" sibTransId="{C26CC3F7-4367-4C4E-A433-D3E1DF3C5B5C}"/>
    <dgm:cxn modelId="{B887C7A3-E0BA-4122-959F-5915851574E5}" srcId="{36870346-DEA4-476E-AA57-9279A2C11935}" destId="{A4633B13-A92E-4FEB-9E61-D47E1010D2E0}" srcOrd="0" destOrd="0" parTransId="{B153D18B-F201-4931-A04F-D4CC1F9AF01B}" sibTransId="{BEE495BC-1A44-420A-80A3-1676E50251B2}"/>
    <dgm:cxn modelId="{DB3020A4-3EB6-41F6-96FA-FE7E8BA0E5A2}" srcId="{DA730A80-461E-48DC-971B-06F28E4DB3BA}" destId="{B91858D9-AE91-4DA7-9684-6658121E67EE}" srcOrd="1" destOrd="0" parTransId="{DBB2AE9A-E862-460A-802A-D9A18ADB0BDB}" sibTransId="{E04CB4A8-2B66-4598-BE16-E168B54150C2}"/>
    <dgm:cxn modelId="{F3459CA8-4A59-44D0-9DA6-1303B804C489}" type="presOf" srcId="{A4633B13-A92E-4FEB-9E61-D47E1010D2E0}" destId="{8B9E2183-DCA7-4391-BBFC-C97D49FDCF5D}" srcOrd="0" destOrd="0" presId="urn:microsoft.com/office/officeart/2005/8/layout/list1"/>
    <dgm:cxn modelId="{C14892B5-854A-4525-9AC0-433EEF228681}" srcId="{36870346-DEA4-476E-AA57-9279A2C11935}" destId="{EECC1EB4-2CC2-4A4A-B431-8231C6E67A85}" srcOrd="4" destOrd="0" parTransId="{9BD14BF3-F7E3-4A20-8100-65234E72D357}" sibTransId="{20EF4E63-129F-42CD-AF7F-B4D297592BEB}"/>
    <dgm:cxn modelId="{1C68ABCA-C71A-4A95-A85E-736F66BAEBED}" srcId="{2C7D3186-5D25-46F7-AA87-E78119F8FE59}" destId="{DA730A80-461E-48DC-971B-06F28E4DB3BA}" srcOrd="0" destOrd="0" parTransId="{1D3BC537-073A-4FD1-BDE6-80CFFA3EF2B8}" sibTransId="{8F9097DA-333D-4B9A-B95E-0B46A5A1C216}"/>
    <dgm:cxn modelId="{9A2FDACA-B560-4C1C-9000-739FC3E0A3FC}" srcId="{36870346-DEA4-476E-AA57-9279A2C11935}" destId="{93E9DB8B-D645-41B2-96A2-D837352569B8}" srcOrd="1" destOrd="0" parTransId="{F599A123-84F9-4036-BC53-011D03974D3D}" sibTransId="{A7B1EFA9-133C-4E33-B79B-AC3189B28ABE}"/>
    <dgm:cxn modelId="{3DC594CC-FD14-4BA5-8425-AC0216EE5204}" type="presOf" srcId="{CFF5CD13-57B9-4B75-B005-04FA10169216}" destId="{8B9E2183-DCA7-4391-BBFC-C97D49FDCF5D}" srcOrd="0" destOrd="3" presId="urn:microsoft.com/office/officeart/2005/8/layout/list1"/>
    <dgm:cxn modelId="{8D6A1CCD-CA2B-4BBD-8746-254166458763}" type="presOf" srcId="{DA730A80-461E-48DC-971B-06F28E4DB3BA}" destId="{D3CE40EA-B980-4A2B-9E6F-EE170FE3B6B8}" srcOrd="0" destOrd="0" presId="urn:microsoft.com/office/officeart/2005/8/layout/list1"/>
    <dgm:cxn modelId="{A89DC1D4-4088-47CB-BDF8-E47116C01451}" type="presOf" srcId="{4A3123D4-D0DC-47C4-B870-F320F2A3F6AF}" destId="{8B9E2183-DCA7-4391-BBFC-C97D49FDCF5D}" srcOrd="0" destOrd="2" presId="urn:microsoft.com/office/officeart/2005/8/layout/list1"/>
    <dgm:cxn modelId="{860C4BD5-EFD5-44CA-9E1C-F88E31469D6E}" type="presOf" srcId="{93E9DB8B-D645-41B2-96A2-D837352569B8}" destId="{8B9E2183-DCA7-4391-BBFC-C97D49FDCF5D}" srcOrd="0" destOrd="1" presId="urn:microsoft.com/office/officeart/2005/8/layout/list1"/>
    <dgm:cxn modelId="{9F1276F5-3557-4E53-AB17-445F04280821}" srcId="{DA730A80-461E-48DC-971B-06F28E4DB3BA}" destId="{D3BB25EA-98D1-4E86-AFD0-D0DC79C634B3}" srcOrd="0" destOrd="0" parTransId="{E693EA7E-DFB3-4C48-B24C-8BCE4AFDA94D}" sibTransId="{D6281634-E302-4DC3-A35D-FC57F6FDB38E}"/>
    <dgm:cxn modelId="{11294690-25F0-47A6-9B89-E117333B2F1F}" type="presParOf" srcId="{9B60E5C4-C477-447F-882C-A18BA367E0DC}" destId="{03EA4114-A991-4154-9FFB-FA6485DFDBD0}" srcOrd="0" destOrd="0" presId="urn:microsoft.com/office/officeart/2005/8/layout/list1"/>
    <dgm:cxn modelId="{074B1B14-58B8-48DF-A143-0790AF9CA451}" type="presParOf" srcId="{03EA4114-A991-4154-9FFB-FA6485DFDBD0}" destId="{D3CE40EA-B980-4A2B-9E6F-EE170FE3B6B8}" srcOrd="0" destOrd="0" presId="urn:microsoft.com/office/officeart/2005/8/layout/list1"/>
    <dgm:cxn modelId="{4435BACF-C20D-417F-A6D9-1BC018FCBF11}" type="presParOf" srcId="{03EA4114-A991-4154-9FFB-FA6485DFDBD0}" destId="{4849AD43-DFDA-4EC9-B820-415A9DE2777C}" srcOrd="1" destOrd="0" presId="urn:microsoft.com/office/officeart/2005/8/layout/list1"/>
    <dgm:cxn modelId="{6D23B59D-06DF-4337-A857-70A63FCD7809}" type="presParOf" srcId="{9B60E5C4-C477-447F-882C-A18BA367E0DC}" destId="{1EAB4182-565B-49D2-9C49-1472312B0DC8}" srcOrd="1" destOrd="0" presId="urn:microsoft.com/office/officeart/2005/8/layout/list1"/>
    <dgm:cxn modelId="{2D6C1998-7EA9-4F58-B316-661F0EBDBF6D}" type="presParOf" srcId="{9B60E5C4-C477-447F-882C-A18BA367E0DC}" destId="{0C2863D5-224D-4C09-A3A2-987E054FC771}" srcOrd="2" destOrd="0" presId="urn:microsoft.com/office/officeart/2005/8/layout/list1"/>
    <dgm:cxn modelId="{3DBE7D9E-9C4A-4C59-B9B7-3F4CC917A8A7}" type="presParOf" srcId="{9B60E5C4-C477-447F-882C-A18BA367E0DC}" destId="{FD51C00A-F7AB-4743-8A87-413C67575B8A}" srcOrd="3" destOrd="0" presId="urn:microsoft.com/office/officeart/2005/8/layout/list1"/>
    <dgm:cxn modelId="{6BF0D994-E5ED-4532-AC22-07091864DCF8}" type="presParOf" srcId="{9B60E5C4-C477-447F-882C-A18BA367E0DC}" destId="{CC2C9CEB-20E0-4825-BB72-B027E0AF87FE}" srcOrd="4" destOrd="0" presId="urn:microsoft.com/office/officeart/2005/8/layout/list1"/>
    <dgm:cxn modelId="{801E5945-A11E-4752-B2C6-92EC011DCE98}" type="presParOf" srcId="{CC2C9CEB-20E0-4825-BB72-B027E0AF87FE}" destId="{C3F643F0-1733-4ABC-8B52-861FDE0C748C}" srcOrd="0" destOrd="0" presId="urn:microsoft.com/office/officeart/2005/8/layout/list1"/>
    <dgm:cxn modelId="{1652D7B6-13E0-42ED-99F7-705B6DEAF9DD}" type="presParOf" srcId="{CC2C9CEB-20E0-4825-BB72-B027E0AF87FE}" destId="{1B4F1AC5-A715-49CD-9B00-4087CA042E39}" srcOrd="1" destOrd="0" presId="urn:microsoft.com/office/officeart/2005/8/layout/list1"/>
    <dgm:cxn modelId="{62EA4DE6-A648-4031-89B9-73F43D2531A3}" type="presParOf" srcId="{9B60E5C4-C477-447F-882C-A18BA367E0DC}" destId="{EED1BB20-A492-45E8-A06A-8A2F1401C644}" srcOrd="5" destOrd="0" presId="urn:microsoft.com/office/officeart/2005/8/layout/list1"/>
    <dgm:cxn modelId="{8AFEFC3A-C76B-4712-8E8B-51B9CB0B704F}" type="presParOf" srcId="{9B60E5C4-C477-447F-882C-A18BA367E0DC}" destId="{8B9E2183-DCA7-4391-BBFC-C97D49FDCF5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B74DD1-CCF5-43BA-A74D-48D19F4CD54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691B307-2166-4B10-A076-7A7F921597C4}">
      <dgm:prSet/>
      <dgm:spPr/>
      <dgm:t>
        <a:bodyPr/>
        <a:lstStyle/>
        <a:p>
          <a:r>
            <a:rPr lang="en-US" b="1"/>
            <a:t>Forensic Technicians </a:t>
          </a:r>
          <a:endParaRPr lang="en-US"/>
        </a:p>
      </dgm:t>
    </dgm:pt>
    <dgm:pt modelId="{66DEF530-EC67-478E-9888-2C90651A8B05}" type="parTrans" cxnId="{6820289E-0D09-43C7-A8F2-5BB1800E0165}">
      <dgm:prSet/>
      <dgm:spPr/>
      <dgm:t>
        <a:bodyPr/>
        <a:lstStyle/>
        <a:p>
          <a:endParaRPr lang="en-US"/>
        </a:p>
      </dgm:t>
    </dgm:pt>
    <dgm:pt modelId="{DD601795-7360-4736-A011-7199A31AA70B}" type="sibTrans" cxnId="{6820289E-0D09-43C7-A8F2-5BB1800E0165}">
      <dgm:prSet/>
      <dgm:spPr/>
      <dgm:t>
        <a:bodyPr/>
        <a:lstStyle/>
        <a:p>
          <a:endParaRPr lang="en-US"/>
        </a:p>
      </dgm:t>
    </dgm:pt>
    <dgm:pt modelId="{68744477-1A47-486F-8562-4709A686CA76}">
      <dgm:prSet/>
      <dgm:spPr/>
      <dgm:t>
        <a:bodyPr/>
        <a:lstStyle/>
        <a:p>
          <a:r>
            <a:rPr lang="en-US" dirty="0"/>
            <a:t>Carry's out incident response tasks at the direction of the Lead Investigator. </a:t>
          </a:r>
        </a:p>
      </dgm:t>
    </dgm:pt>
    <dgm:pt modelId="{79285950-62BB-4F92-A045-6C22C96160CE}" type="parTrans" cxnId="{A80F833F-D166-4C24-85F9-818C31BD9DE5}">
      <dgm:prSet/>
      <dgm:spPr/>
      <dgm:t>
        <a:bodyPr/>
        <a:lstStyle/>
        <a:p>
          <a:endParaRPr lang="en-US"/>
        </a:p>
      </dgm:t>
    </dgm:pt>
    <dgm:pt modelId="{B89D12D4-B7A1-4D45-BF2D-9BE87159F2F9}" type="sibTrans" cxnId="{A80F833F-D166-4C24-85F9-818C31BD9DE5}">
      <dgm:prSet/>
      <dgm:spPr/>
      <dgm:t>
        <a:bodyPr/>
        <a:lstStyle/>
        <a:p>
          <a:endParaRPr lang="en-US"/>
        </a:p>
      </dgm:t>
    </dgm:pt>
    <dgm:pt modelId="{49B73EB3-EB45-41B9-9DCC-5A341545947E}">
      <dgm:prSet/>
      <dgm:spPr/>
      <dgm:t>
        <a:bodyPr/>
        <a:lstStyle/>
        <a:p>
          <a:r>
            <a:rPr lang="en-US"/>
            <a:t>Must be experts at what they do. It is likely that more than one technician will be required because different systems and configurations require different skills and knowledge. </a:t>
          </a:r>
        </a:p>
      </dgm:t>
    </dgm:pt>
    <dgm:pt modelId="{4DF5DA8A-CA7B-41FF-A0F1-59FE2471219E}" type="parTrans" cxnId="{218AC8A9-E251-45C5-AE54-208C0FCF4378}">
      <dgm:prSet/>
      <dgm:spPr/>
      <dgm:t>
        <a:bodyPr/>
        <a:lstStyle/>
        <a:p>
          <a:endParaRPr lang="en-US"/>
        </a:p>
      </dgm:t>
    </dgm:pt>
    <dgm:pt modelId="{B8CAE8FE-52FF-4EB4-925C-77EB03CE6291}" type="sibTrans" cxnId="{218AC8A9-E251-45C5-AE54-208C0FCF4378}">
      <dgm:prSet/>
      <dgm:spPr/>
      <dgm:t>
        <a:bodyPr/>
        <a:lstStyle/>
        <a:p>
          <a:endParaRPr lang="en-US"/>
        </a:p>
      </dgm:t>
    </dgm:pt>
    <dgm:pt modelId="{6BF0B621-6646-4E3C-9894-3578B1AE873C}">
      <dgm:prSet/>
      <dgm:spPr/>
      <dgm:t>
        <a:bodyPr/>
        <a:lstStyle/>
        <a:p>
          <a:r>
            <a:rPr lang="en-US"/>
            <a:t>Are responsible for analyzing that evidence, and reporting on their findings.</a:t>
          </a:r>
        </a:p>
      </dgm:t>
    </dgm:pt>
    <dgm:pt modelId="{258D89C2-AF74-40EC-AEA2-6AF2F247A916}" type="parTrans" cxnId="{8A9A5DAA-49F6-40FD-8C3C-921AF6286974}">
      <dgm:prSet/>
      <dgm:spPr/>
      <dgm:t>
        <a:bodyPr/>
        <a:lstStyle/>
        <a:p>
          <a:endParaRPr lang="en-US"/>
        </a:p>
      </dgm:t>
    </dgm:pt>
    <dgm:pt modelId="{D6437CDF-F1D6-4AAA-84E6-8812C4343861}" type="sibTrans" cxnId="{8A9A5DAA-49F6-40FD-8C3C-921AF6286974}">
      <dgm:prSet/>
      <dgm:spPr/>
      <dgm:t>
        <a:bodyPr/>
        <a:lstStyle/>
        <a:p>
          <a:endParaRPr lang="en-US"/>
        </a:p>
      </dgm:t>
    </dgm:pt>
    <dgm:pt modelId="{06637608-2FEC-44B5-A754-2E834EB24449}">
      <dgm:prSet/>
      <dgm:spPr/>
      <dgm:t>
        <a:bodyPr/>
        <a:lstStyle/>
        <a:p>
          <a:r>
            <a:rPr lang="en-US" b="1"/>
            <a:t>Response Handler </a:t>
          </a:r>
          <a:endParaRPr lang="en-US"/>
        </a:p>
      </dgm:t>
    </dgm:pt>
    <dgm:pt modelId="{E0E310C6-8F7A-48DE-96FD-6904FDDAB39D}" type="parTrans" cxnId="{46D92D09-C2E1-4F1F-9B25-882F11668262}">
      <dgm:prSet/>
      <dgm:spPr/>
      <dgm:t>
        <a:bodyPr/>
        <a:lstStyle/>
        <a:p>
          <a:endParaRPr lang="en-US"/>
        </a:p>
      </dgm:t>
    </dgm:pt>
    <dgm:pt modelId="{D10734A5-AF67-4446-8A4A-FC1102175AB1}" type="sibTrans" cxnId="{46D92D09-C2E1-4F1F-9B25-882F11668262}">
      <dgm:prSet/>
      <dgm:spPr/>
      <dgm:t>
        <a:bodyPr/>
        <a:lstStyle/>
        <a:p>
          <a:endParaRPr lang="en-US"/>
        </a:p>
      </dgm:t>
    </dgm:pt>
    <dgm:pt modelId="{E1E602C9-E128-4113-9D7E-FA668BB72D52}">
      <dgm:prSet/>
      <dgm:spPr/>
      <dgm:t>
        <a:bodyPr/>
        <a:lstStyle/>
        <a:p>
          <a:r>
            <a:rPr lang="en-US"/>
            <a:t>Usually the first one on the scene and must react quickly. </a:t>
          </a:r>
        </a:p>
      </dgm:t>
    </dgm:pt>
    <dgm:pt modelId="{CCC80907-79C4-49F5-96AB-140C8436CB85}" type="parTrans" cxnId="{6F9E9ED8-7D51-4BE3-97FA-6B610E3D4C1E}">
      <dgm:prSet/>
      <dgm:spPr/>
      <dgm:t>
        <a:bodyPr/>
        <a:lstStyle/>
        <a:p>
          <a:endParaRPr lang="en-US"/>
        </a:p>
      </dgm:t>
    </dgm:pt>
    <dgm:pt modelId="{DDF7562C-4CA8-40C1-8FC3-8C9A5511239A}" type="sibTrans" cxnId="{6F9E9ED8-7D51-4BE3-97FA-6B610E3D4C1E}">
      <dgm:prSet/>
      <dgm:spPr/>
      <dgm:t>
        <a:bodyPr/>
        <a:lstStyle/>
        <a:p>
          <a:endParaRPr lang="en-US"/>
        </a:p>
      </dgm:t>
    </dgm:pt>
    <dgm:pt modelId="{B62C4ECB-523E-4739-BAFB-5ADA01F656E4}">
      <dgm:prSet/>
      <dgm:spPr/>
      <dgm:t>
        <a:bodyPr/>
        <a:lstStyle/>
        <a:p>
          <a:r>
            <a:rPr lang="en-US"/>
            <a:t>The responsibilities of the response handler is to secure the crime scene and collect evidence.</a:t>
          </a:r>
        </a:p>
      </dgm:t>
    </dgm:pt>
    <dgm:pt modelId="{0FAF6EA6-8642-4775-9F20-B45E5D438F7F}" type="parTrans" cxnId="{1E273287-BF58-4012-8260-7341A6792965}">
      <dgm:prSet/>
      <dgm:spPr/>
      <dgm:t>
        <a:bodyPr/>
        <a:lstStyle/>
        <a:p>
          <a:endParaRPr lang="en-US"/>
        </a:p>
      </dgm:t>
    </dgm:pt>
    <dgm:pt modelId="{D8856773-8D81-4855-A5B0-81B178AC9BF1}" type="sibTrans" cxnId="{1E273287-BF58-4012-8260-7341A6792965}">
      <dgm:prSet/>
      <dgm:spPr/>
      <dgm:t>
        <a:bodyPr/>
        <a:lstStyle/>
        <a:p>
          <a:endParaRPr lang="en-US"/>
        </a:p>
      </dgm:t>
    </dgm:pt>
    <dgm:pt modelId="{E5269DCC-BDDD-4F1B-996B-E9E25F5BF092}" type="pres">
      <dgm:prSet presAssocID="{38B74DD1-CCF5-43BA-A74D-48D19F4CD541}" presName="vert0" presStyleCnt="0">
        <dgm:presLayoutVars>
          <dgm:dir/>
          <dgm:animOne val="branch"/>
          <dgm:animLvl val="lvl"/>
        </dgm:presLayoutVars>
      </dgm:prSet>
      <dgm:spPr/>
    </dgm:pt>
    <dgm:pt modelId="{20044AD2-9EAD-4F60-9AC4-80D70C13255C}" type="pres">
      <dgm:prSet presAssocID="{4691B307-2166-4B10-A076-7A7F921597C4}" presName="thickLine" presStyleLbl="alignNode1" presStyleIdx="0" presStyleCnt="7"/>
      <dgm:spPr/>
    </dgm:pt>
    <dgm:pt modelId="{03691B2A-F3C6-4418-A081-BF656754327E}" type="pres">
      <dgm:prSet presAssocID="{4691B307-2166-4B10-A076-7A7F921597C4}" presName="horz1" presStyleCnt="0"/>
      <dgm:spPr/>
    </dgm:pt>
    <dgm:pt modelId="{A1BED7FD-9AD0-41E1-8A9D-63B1B2723CDE}" type="pres">
      <dgm:prSet presAssocID="{4691B307-2166-4B10-A076-7A7F921597C4}" presName="tx1" presStyleLbl="revTx" presStyleIdx="0" presStyleCnt="7"/>
      <dgm:spPr/>
    </dgm:pt>
    <dgm:pt modelId="{22B5B685-14D7-4875-9AA1-08C94BDF82D0}" type="pres">
      <dgm:prSet presAssocID="{4691B307-2166-4B10-A076-7A7F921597C4}" presName="vert1" presStyleCnt="0"/>
      <dgm:spPr/>
    </dgm:pt>
    <dgm:pt modelId="{E40AF7C5-8DBB-4AB2-88E8-A212342BE3BC}" type="pres">
      <dgm:prSet presAssocID="{68744477-1A47-486F-8562-4709A686CA76}" presName="thickLine" presStyleLbl="alignNode1" presStyleIdx="1" presStyleCnt="7"/>
      <dgm:spPr/>
    </dgm:pt>
    <dgm:pt modelId="{0E17D649-6A67-4EA0-97E8-56C8BF70FAF6}" type="pres">
      <dgm:prSet presAssocID="{68744477-1A47-486F-8562-4709A686CA76}" presName="horz1" presStyleCnt="0"/>
      <dgm:spPr/>
    </dgm:pt>
    <dgm:pt modelId="{358CEF72-7D33-465A-8870-A4A3051CDB17}" type="pres">
      <dgm:prSet presAssocID="{68744477-1A47-486F-8562-4709A686CA76}" presName="tx1" presStyleLbl="revTx" presStyleIdx="1" presStyleCnt="7"/>
      <dgm:spPr/>
    </dgm:pt>
    <dgm:pt modelId="{E704AAC0-6B25-49E1-B425-7F93D1C67956}" type="pres">
      <dgm:prSet presAssocID="{68744477-1A47-486F-8562-4709A686CA76}" presName="vert1" presStyleCnt="0"/>
      <dgm:spPr/>
    </dgm:pt>
    <dgm:pt modelId="{3DC17486-0E27-4B97-A5B8-2FB468B5DF29}" type="pres">
      <dgm:prSet presAssocID="{49B73EB3-EB45-41B9-9DCC-5A341545947E}" presName="thickLine" presStyleLbl="alignNode1" presStyleIdx="2" presStyleCnt="7"/>
      <dgm:spPr/>
    </dgm:pt>
    <dgm:pt modelId="{BB74E7F5-9559-4662-85EB-72603143221D}" type="pres">
      <dgm:prSet presAssocID="{49B73EB3-EB45-41B9-9DCC-5A341545947E}" presName="horz1" presStyleCnt="0"/>
      <dgm:spPr/>
    </dgm:pt>
    <dgm:pt modelId="{18939C77-B9E8-4862-B9FF-CFD43827FF78}" type="pres">
      <dgm:prSet presAssocID="{49B73EB3-EB45-41B9-9DCC-5A341545947E}" presName="tx1" presStyleLbl="revTx" presStyleIdx="2" presStyleCnt="7"/>
      <dgm:spPr/>
    </dgm:pt>
    <dgm:pt modelId="{AA77B7DC-FB83-4BBA-B048-EB576764200C}" type="pres">
      <dgm:prSet presAssocID="{49B73EB3-EB45-41B9-9DCC-5A341545947E}" presName="vert1" presStyleCnt="0"/>
      <dgm:spPr/>
    </dgm:pt>
    <dgm:pt modelId="{2ABCD08D-9036-4E8F-9A17-22A692CAEDC8}" type="pres">
      <dgm:prSet presAssocID="{6BF0B621-6646-4E3C-9894-3578B1AE873C}" presName="thickLine" presStyleLbl="alignNode1" presStyleIdx="3" presStyleCnt="7"/>
      <dgm:spPr/>
    </dgm:pt>
    <dgm:pt modelId="{95EF9D98-B0FC-4836-8D56-DE3845216A85}" type="pres">
      <dgm:prSet presAssocID="{6BF0B621-6646-4E3C-9894-3578B1AE873C}" presName="horz1" presStyleCnt="0"/>
      <dgm:spPr/>
    </dgm:pt>
    <dgm:pt modelId="{9198772D-CE7B-4E92-A44D-77A1295FF7FA}" type="pres">
      <dgm:prSet presAssocID="{6BF0B621-6646-4E3C-9894-3578B1AE873C}" presName="tx1" presStyleLbl="revTx" presStyleIdx="3" presStyleCnt="7"/>
      <dgm:spPr/>
    </dgm:pt>
    <dgm:pt modelId="{F5F885DF-3B10-41E0-B089-BA761F4ECDF8}" type="pres">
      <dgm:prSet presAssocID="{6BF0B621-6646-4E3C-9894-3578B1AE873C}" presName="vert1" presStyleCnt="0"/>
      <dgm:spPr/>
    </dgm:pt>
    <dgm:pt modelId="{BB46F302-B302-49A6-BEBC-827CE3C91149}" type="pres">
      <dgm:prSet presAssocID="{06637608-2FEC-44B5-A754-2E834EB24449}" presName="thickLine" presStyleLbl="alignNode1" presStyleIdx="4" presStyleCnt="7"/>
      <dgm:spPr/>
    </dgm:pt>
    <dgm:pt modelId="{4F8EF1A8-B0F5-4BD9-B1E6-95B20722BC37}" type="pres">
      <dgm:prSet presAssocID="{06637608-2FEC-44B5-A754-2E834EB24449}" presName="horz1" presStyleCnt="0"/>
      <dgm:spPr/>
    </dgm:pt>
    <dgm:pt modelId="{09D4DBD4-03AB-496B-A8F4-FDD051303800}" type="pres">
      <dgm:prSet presAssocID="{06637608-2FEC-44B5-A754-2E834EB24449}" presName="tx1" presStyleLbl="revTx" presStyleIdx="4" presStyleCnt="7"/>
      <dgm:spPr/>
    </dgm:pt>
    <dgm:pt modelId="{8C9072C5-E58B-407F-8BAB-E03C09EF9069}" type="pres">
      <dgm:prSet presAssocID="{06637608-2FEC-44B5-A754-2E834EB24449}" presName="vert1" presStyleCnt="0"/>
      <dgm:spPr/>
    </dgm:pt>
    <dgm:pt modelId="{0FCCAD05-FB48-4776-AB1E-6B824550EB13}" type="pres">
      <dgm:prSet presAssocID="{E1E602C9-E128-4113-9D7E-FA668BB72D52}" presName="thickLine" presStyleLbl="alignNode1" presStyleIdx="5" presStyleCnt="7"/>
      <dgm:spPr/>
    </dgm:pt>
    <dgm:pt modelId="{50EDFF09-8DDB-40ED-953C-A2C37288BBCE}" type="pres">
      <dgm:prSet presAssocID="{E1E602C9-E128-4113-9D7E-FA668BB72D52}" presName="horz1" presStyleCnt="0"/>
      <dgm:spPr/>
    </dgm:pt>
    <dgm:pt modelId="{49590C7A-5545-4B0F-BA8F-6866C52B7DE4}" type="pres">
      <dgm:prSet presAssocID="{E1E602C9-E128-4113-9D7E-FA668BB72D52}" presName="tx1" presStyleLbl="revTx" presStyleIdx="5" presStyleCnt="7"/>
      <dgm:spPr/>
    </dgm:pt>
    <dgm:pt modelId="{034C5EE5-1156-4093-BE98-18991DB70CBD}" type="pres">
      <dgm:prSet presAssocID="{E1E602C9-E128-4113-9D7E-FA668BB72D52}" presName="vert1" presStyleCnt="0"/>
      <dgm:spPr/>
    </dgm:pt>
    <dgm:pt modelId="{D275D4AE-900B-40CA-BC6E-E91E78BEC88B}" type="pres">
      <dgm:prSet presAssocID="{B62C4ECB-523E-4739-BAFB-5ADA01F656E4}" presName="thickLine" presStyleLbl="alignNode1" presStyleIdx="6" presStyleCnt="7"/>
      <dgm:spPr/>
    </dgm:pt>
    <dgm:pt modelId="{55C58698-0B08-43BA-A12B-91329DAB3DE6}" type="pres">
      <dgm:prSet presAssocID="{B62C4ECB-523E-4739-BAFB-5ADA01F656E4}" presName="horz1" presStyleCnt="0"/>
      <dgm:spPr/>
    </dgm:pt>
    <dgm:pt modelId="{A39BEB9C-B621-4BC7-A83D-CDE940F5069C}" type="pres">
      <dgm:prSet presAssocID="{B62C4ECB-523E-4739-BAFB-5ADA01F656E4}" presName="tx1" presStyleLbl="revTx" presStyleIdx="6" presStyleCnt="7"/>
      <dgm:spPr/>
    </dgm:pt>
    <dgm:pt modelId="{AA9BCAED-0675-4708-BAA1-520D4AC46A41}" type="pres">
      <dgm:prSet presAssocID="{B62C4ECB-523E-4739-BAFB-5ADA01F656E4}" presName="vert1" presStyleCnt="0"/>
      <dgm:spPr/>
    </dgm:pt>
  </dgm:ptLst>
  <dgm:cxnLst>
    <dgm:cxn modelId="{46D92D09-C2E1-4F1F-9B25-882F11668262}" srcId="{38B74DD1-CCF5-43BA-A74D-48D19F4CD541}" destId="{06637608-2FEC-44B5-A754-2E834EB24449}" srcOrd="4" destOrd="0" parTransId="{E0E310C6-8F7A-48DE-96FD-6904FDDAB39D}" sibTransId="{D10734A5-AF67-4446-8A4A-FC1102175AB1}"/>
    <dgm:cxn modelId="{ED54C32A-C014-450B-B34A-5D2F499F3974}" type="presOf" srcId="{4691B307-2166-4B10-A076-7A7F921597C4}" destId="{A1BED7FD-9AD0-41E1-8A9D-63B1B2723CDE}" srcOrd="0" destOrd="0" presId="urn:microsoft.com/office/officeart/2008/layout/LinedList"/>
    <dgm:cxn modelId="{A80F833F-D166-4C24-85F9-818C31BD9DE5}" srcId="{38B74DD1-CCF5-43BA-A74D-48D19F4CD541}" destId="{68744477-1A47-486F-8562-4709A686CA76}" srcOrd="1" destOrd="0" parTransId="{79285950-62BB-4F92-A045-6C22C96160CE}" sibTransId="{B89D12D4-B7A1-4D45-BF2D-9BE87159F2F9}"/>
    <dgm:cxn modelId="{ABC8795C-F041-4899-8164-0CFEFA1BDEC8}" type="presOf" srcId="{06637608-2FEC-44B5-A754-2E834EB24449}" destId="{09D4DBD4-03AB-496B-A8F4-FDD051303800}" srcOrd="0" destOrd="0" presId="urn:microsoft.com/office/officeart/2008/layout/LinedList"/>
    <dgm:cxn modelId="{EE5BEC42-2313-4F94-95DD-8680E43CE2F2}" type="presOf" srcId="{B62C4ECB-523E-4739-BAFB-5ADA01F656E4}" destId="{A39BEB9C-B621-4BC7-A83D-CDE940F5069C}" srcOrd="0" destOrd="0" presId="urn:microsoft.com/office/officeart/2008/layout/LinedList"/>
    <dgm:cxn modelId="{45ABFB73-4CEE-4A0B-B74D-80A58823E679}" type="presOf" srcId="{E1E602C9-E128-4113-9D7E-FA668BB72D52}" destId="{49590C7A-5545-4B0F-BA8F-6866C52B7DE4}" srcOrd="0" destOrd="0" presId="urn:microsoft.com/office/officeart/2008/layout/LinedList"/>
    <dgm:cxn modelId="{1E273287-BF58-4012-8260-7341A6792965}" srcId="{38B74DD1-CCF5-43BA-A74D-48D19F4CD541}" destId="{B62C4ECB-523E-4739-BAFB-5ADA01F656E4}" srcOrd="6" destOrd="0" parTransId="{0FAF6EA6-8642-4775-9F20-B45E5D438F7F}" sibTransId="{D8856773-8D81-4855-A5B0-81B178AC9BF1}"/>
    <dgm:cxn modelId="{4E041899-4F6D-4783-8E22-786918394888}" type="presOf" srcId="{38B74DD1-CCF5-43BA-A74D-48D19F4CD541}" destId="{E5269DCC-BDDD-4F1B-996B-E9E25F5BF092}" srcOrd="0" destOrd="0" presId="urn:microsoft.com/office/officeart/2008/layout/LinedList"/>
    <dgm:cxn modelId="{6820289E-0D09-43C7-A8F2-5BB1800E0165}" srcId="{38B74DD1-CCF5-43BA-A74D-48D19F4CD541}" destId="{4691B307-2166-4B10-A076-7A7F921597C4}" srcOrd="0" destOrd="0" parTransId="{66DEF530-EC67-478E-9888-2C90651A8B05}" sibTransId="{DD601795-7360-4736-A011-7199A31AA70B}"/>
    <dgm:cxn modelId="{218AC8A9-E251-45C5-AE54-208C0FCF4378}" srcId="{38B74DD1-CCF5-43BA-A74D-48D19F4CD541}" destId="{49B73EB3-EB45-41B9-9DCC-5A341545947E}" srcOrd="2" destOrd="0" parTransId="{4DF5DA8A-CA7B-41FF-A0F1-59FE2471219E}" sibTransId="{B8CAE8FE-52FF-4EB4-925C-77EB03CE6291}"/>
    <dgm:cxn modelId="{8A9A5DAA-49F6-40FD-8C3C-921AF6286974}" srcId="{38B74DD1-CCF5-43BA-A74D-48D19F4CD541}" destId="{6BF0B621-6646-4E3C-9894-3578B1AE873C}" srcOrd="3" destOrd="0" parTransId="{258D89C2-AF74-40EC-AEA2-6AF2F247A916}" sibTransId="{D6437CDF-F1D6-4AAA-84E6-8812C4343861}"/>
    <dgm:cxn modelId="{160A58B2-BC6C-480C-86AC-BC6BA3B142B5}" type="presOf" srcId="{49B73EB3-EB45-41B9-9DCC-5A341545947E}" destId="{18939C77-B9E8-4862-B9FF-CFD43827FF78}" srcOrd="0" destOrd="0" presId="urn:microsoft.com/office/officeart/2008/layout/LinedList"/>
    <dgm:cxn modelId="{6F9E9ED8-7D51-4BE3-97FA-6B610E3D4C1E}" srcId="{38B74DD1-CCF5-43BA-A74D-48D19F4CD541}" destId="{E1E602C9-E128-4113-9D7E-FA668BB72D52}" srcOrd="5" destOrd="0" parTransId="{CCC80907-79C4-49F5-96AB-140C8436CB85}" sibTransId="{DDF7562C-4CA8-40C1-8FC3-8C9A5511239A}"/>
    <dgm:cxn modelId="{6C360AE4-6789-4423-834A-428D6BCB7746}" type="presOf" srcId="{6BF0B621-6646-4E3C-9894-3578B1AE873C}" destId="{9198772D-CE7B-4E92-A44D-77A1295FF7FA}" srcOrd="0" destOrd="0" presId="urn:microsoft.com/office/officeart/2008/layout/LinedList"/>
    <dgm:cxn modelId="{3D58D3EF-F4E8-4C65-921E-1BA631940FE8}" type="presOf" srcId="{68744477-1A47-486F-8562-4709A686CA76}" destId="{358CEF72-7D33-465A-8870-A4A3051CDB17}" srcOrd="0" destOrd="0" presId="urn:microsoft.com/office/officeart/2008/layout/LinedList"/>
    <dgm:cxn modelId="{A7FFB6E5-65A0-49F6-8A68-BC4640FA13C9}" type="presParOf" srcId="{E5269DCC-BDDD-4F1B-996B-E9E25F5BF092}" destId="{20044AD2-9EAD-4F60-9AC4-80D70C13255C}" srcOrd="0" destOrd="0" presId="urn:microsoft.com/office/officeart/2008/layout/LinedList"/>
    <dgm:cxn modelId="{B5672AA3-434B-47F6-B814-466644D51525}" type="presParOf" srcId="{E5269DCC-BDDD-4F1B-996B-E9E25F5BF092}" destId="{03691B2A-F3C6-4418-A081-BF656754327E}" srcOrd="1" destOrd="0" presId="urn:microsoft.com/office/officeart/2008/layout/LinedList"/>
    <dgm:cxn modelId="{765601C7-C0B1-4DC1-8431-727A0078C26A}" type="presParOf" srcId="{03691B2A-F3C6-4418-A081-BF656754327E}" destId="{A1BED7FD-9AD0-41E1-8A9D-63B1B2723CDE}" srcOrd="0" destOrd="0" presId="urn:microsoft.com/office/officeart/2008/layout/LinedList"/>
    <dgm:cxn modelId="{9B716087-27E7-4250-A50E-3B20863179BE}" type="presParOf" srcId="{03691B2A-F3C6-4418-A081-BF656754327E}" destId="{22B5B685-14D7-4875-9AA1-08C94BDF82D0}" srcOrd="1" destOrd="0" presId="urn:microsoft.com/office/officeart/2008/layout/LinedList"/>
    <dgm:cxn modelId="{8D3712EA-C738-4F33-B215-E40469FD6215}" type="presParOf" srcId="{E5269DCC-BDDD-4F1B-996B-E9E25F5BF092}" destId="{E40AF7C5-8DBB-4AB2-88E8-A212342BE3BC}" srcOrd="2" destOrd="0" presId="urn:microsoft.com/office/officeart/2008/layout/LinedList"/>
    <dgm:cxn modelId="{4A07184F-C648-4BF2-A873-F643A6E8717E}" type="presParOf" srcId="{E5269DCC-BDDD-4F1B-996B-E9E25F5BF092}" destId="{0E17D649-6A67-4EA0-97E8-56C8BF70FAF6}" srcOrd="3" destOrd="0" presId="urn:microsoft.com/office/officeart/2008/layout/LinedList"/>
    <dgm:cxn modelId="{E110FA87-48DC-45CC-9644-22CFD26CF5EA}" type="presParOf" srcId="{0E17D649-6A67-4EA0-97E8-56C8BF70FAF6}" destId="{358CEF72-7D33-465A-8870-A4A3051CDB17}" srcOrd="0" destOrd="0" presId="urn:microsoft.com/office/officeart/2008/layout/LinedList"/>
    <dgm:cxn modelId="{40EE4FAF-EB6A-4B17-B624-9FAB97A530B2}" type="presParOf" srcId="{0E17D649-6A67-4EA0-97E8-56C8BF70FAF6}" destId="{E704AAC0-6B25-49E1-B425-7F93D1C67956}" srcOrd="1" destOrd="0" presId="urn:microsoft.com/office/officeart/2008/layout/LinedList"/>
    <dgm:cxn modelId="{4AAAD3CF-FEAC-42A0-A447-808D56ED8D27}" type="presParOf" srcId="{E5269DCC-BDDD-4F1B-996B-E9E25F5BF092}" destId="{3DC17486-0E27-4B97-A5B8-2FB468B5DF29}" srcOrd="4" destOrd="0" presId="urn:microsoft.com/office/officeart/2008/layout/LinedList"/>
    <dgm:cxn modelId="{F3F2D05D-B407-4046-8DAC-022F9A8B09E4}" type="presParOf" srcId="{E5269DCC-BDDD-4F1B-996B-E9E25F5BF092}" destId="{BB74E7F5-9559-4662-85EB-72603143221D}" srcOrd="5" destOrd="0" presId="urn:microsoft.com/office/officeart/2008/layout/LinedList"/>
    <dgm:cxn modelId="{3A349856-057B-402F-A2DB-FDA60ACEBA9F}" type="presParOf" srcId="{BB74E7F5-9559-4662-85EB-72603143221D}" destId="{18939C77-B9E8-4862-B9FF-CFD43827FF78}" srcOrd="0" destOrd="0" presId="urn:microsoft.com/office/officeart/2008/layout/LinedList"/>
    <dgm:cxn modelId="{A88AC47C-A9D8-4387-BB3C-F4415A48DAB1}" type="presParOf" srcId="{BB74E7F5-9559-4662-85EB-72603143221D}" destId="{AA77B7DC-FB83-4BBA-B048-EB576764200C}" srcOrd="1" destOrd="0" presId="urn:microsoft.com/office/officeart/2008/layout/LinedList"/>
    <dgm:cxn modelId="{12B7B71F-9D3A-4696-997E-FC3D7D3AECE8}" type="presParOf" srcId="{E5269DCC-BDDD-4F1B-996B-E9E25F5BF092}" destId="{2ABCD08D-9036-4E8F-9A17-22A692CAEDC8}" srcOrd="6" destOrd="0" presId="urn:microsoft.com/office/officeart/2008/layout/LinedList"/>
    <dgm:cxn modelId="{88E387E3-7DF5-41C2-8267-3D8FA10AE0C8}" type="presParOf" srcId="{E5269DCC-BDDD-4F1B-996B-E9E25F5BF092}" destId="{95EF9D98-B0FC-4836-8D56-DE3845216A85}" srcOrd="7" destOrd="0" presId="urn:microsoft.com/office/officeart/2008/layout/LinedList"/>
    <dgm:cxn modelId="{645B81DA-F29F-49CD-ADE9-B86EACBE4D1D}" type="presParOf" srcId="{95EF9D98-B0FC-4836-8D56-DE3845216A85}" destId="{9198772D-CE7B-4E92-A44D-77A1295FF7FA}" srcOrd="0" destOrd="0" presId="urn:microsoft.com/office/officeart/2008/layout/LinedList"/>
    <dgm:cxn modelId="{EF3C61FD-97E7-457F-81CC-9A48294FDFE4}" type="presParOf" srcId="{95EF9D98-B0FC-4836-8D56-DE3845216A85}" destId="{F5F885DF-3B10-41E0-B089-BA761F4ECDF8}" srcOrd="1" destOrd="0" presId="urn:microsoft.com/office/officeart/2008/layout/LinedList"/>
    <dgm:cxn modelId="{3BD056E8-D7F0-4A9C-93F9-02F6BE6FEC00}" type="presParOf" srcId="{E5269DCC-BDDD-4F1B-996B-E9E25F5BF092}" destId="{BB46F302-B302-49A6-BEBC-827CE3C91149}" srcOrd="8" destOrd="0" presId="urn:microsoft.com/office/officeart/2008/layout/LinedList"/>
    <dgm:cxn modelId="{11AAEC87-8878-4656-8ED8-5286875E888A}" type="presParOf" srcId="{E5269DCC-BDDD-4F1B-996B-E9E25F5BF092}" destId="{4F8EF1A8-B0F5-4BD9-B1E6-95B20722BC37}" srcOrd="9" destOrd="0" presId="urn:microsoft.com/office/officeart/2008/layout/LinedList"/>
    <dgm:cxn modelId="{C93DA4CE-AEEA-48E0-AC61-4E4FEF32DE15}" type="presParOf" srcId="{4F8EF1A8-B0F5-4BD9-B1E6-95B20722BC37}" destId="{09D4DBD4-03AB-496B-A8F4-FDD051303800}" srcOrd="0" destOrd="0" presId="urn:microsoft.com/office/officeart/2008/layout/LinedList"/>
    <dgm:cxn modelId="{F46D626B-A799-4306-912E-BD3C93309051}" type="presParOf" srcId="{4F8EF1A8-B0F5-4BD9-B1E6-95B20722BC37}" destId="{8C9072C5-E58B-407F-8BAB-E03C09EF9069}" srcOrd="1" destOrd="0" presId="urn:microsoft.com/office/officeart/2008/layout/LinedList"/>
    <dgm:cxn modelId="{17D0043D-5F53-49E0-A3F7-3FF92617AC4D}" type="presParOf" srcId="{E5269DCC-BDDD-4F1B-996B-E9E25F5BF092}" destId="{0FCCAD05-FB48-4776-AB1E-6B824550EB13}" srcOrd="10" destOrd="0" presId="urn:microsoft.com/office/officeart/2008/layout/LinedList"/>
    <dgm:cxn modelId="{56FD6B62-382B-4D9C-811C-5CC1802A5BE5}" type="presParOf" srcId="{E5269DCC-BDDD-4F1B-996B-E9E25F5BF092}" destId="{50EDFF09-8DDB-40ED-953C-A2C37288BBCE}" srcOrd="11" destOrd="0" presId="urn:microsoft.com/office/officeart/2008/layout/LinedList"/>
    <dgm:cxn modelId="{36060338-B561-4F2C-8D6A-06E9DD1F6914}" type="presParOf" srcId="{50EDFF09-8DDB-40ED-953C-A2C37288BBCE}" destId="{49590C7A-5545-4B0F-BA8F-6866C52B7DE4}" srcOrd="0" destOrd="0" presId="urn:microsoft.com/office/officeart/2008/layout/LinedList"/>
    <dgm:cxn modelId="{1D22860F-E986-4094-AD32-196F8E5FBCF6}" type="presParOf" srcId="{50EDFF09-8DDB-40ED-953C-A2C37288BBCE}" destId="{034C5EE5-1156-4093-BE98-18991DB70CBD}" srcOrd="1" destOrd="0" presId="urn:microsoft.com/office/officeart/2008/layout/LinedList"/>
    <dgm:cxn modelId="{F6BFB0B8-80D9-4B93-AB02-CBF29D47AC83}" type="presParOf" srcId="{E5269DCC-BDDD-4F1B-996B-E9E25F5BF092}" destId="{D275D4AE-900B-40CA-BC6E-E91E78BEC88B}" srcOrd="12" destOrd="0" presId="urn:microsoft.com/office/officeart/2008/layout/LinedList"/>
    <dgm:cxn modelId="{3998FCE7-E9D2-445F-93C7-B2B3C37349EC}" type="presParOf" srcId="{E5269DCC-BDDD-4F1B-996B-E9E25F5BF092}" destId="{55C58698-0B08-43BA-A12B-91329DAB3DE6}" srcOrd="13" destOrd="0" presId="urn:microsoft.com/office/officeart/2008/layout/LinedList"/>
    <dgm:cxn modelId="{27B2AF5C-6511-49AF-AF9F-4ACACB28B30E}" type="presParOf" srcId="{55C58698-0B08-43BA-A12B-91329DAB3DE6}" destId="{A39BEB9C-B621-4BC7-A83D-CDE940F5069C}" srcOrd="0" destOrd="0" presId="urn:microsoft.com/office/officeart/2008/layout/LinedList"/>
    <dgm:cxn modelId="{5E9064A6-6C0E-4466-9CFB-966C3F125B34}" type="presParOf" srcId="{55C58698-0B08-43BA-A12B-91329DAB3DE6}" destId="{AA9BCAED-0675-4708-BAA1-520D4AC46A41}"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B19B9DB-9A38-4872-AC34-19A53C157F9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2A79F4E-F594-4A2E-BD05-ECEA7FA835B0}">
      <dgm:prSet/>
      <dgm:spPr/>
      <dgm:t>
        <a:bodyPr/>
        <a:lstStyle/>
        <a:p>
          <a:r>
            <a:rPr lang="en-US" b="1"/>
            <a:t>Evidence Handler’s </a:t>
          </a:r>
          <a:endParaRPr lang="en-US"/>
        </a:p>
      </dgm:t>
    </dgm:pt>
    <dgm:pt modelId="{00F9F1F8-3ED3-4262-862A-104E6ED5C006}" type="parTrans" cxnId="{88DB0DF0-B3B3-4439-992A-19E4CE95B575}">
      <dgm:prSet/>
      <dgm:spPr/>
      <dgm:t>
        <a:bodyPr/>
        <a:lstStyle/>
        <a:p>
          <a:endParaRPr lang="en-US"/>
        </a:p>
      </dgm:t>
    </dgm:pt>
    <dgm:pt modelId="{0A9DB337-AFA4-40AB-B17F-D5AAF5037872}" type="sibTrans" cxnId="{88DB0DF0-B3B3-4439-992A-19E4CE95B575}">
      <dgm:prSet/>
      <dgm:spPr/>
      <dgm:t>
        <a:bodyPr/>
        <a:lstStyle/>
        <a:p>
          <a:endParaRPr lang="en-US"/>
        </a:p>
      </dgm:t>
    </dgm:pt>
    <dgm:pt modelId="{54665EFD-FE14-43CD-80F6-C486F3CB0030}">
      <dgm:prSet/>
      <dgm:spPr/>
      <dgm:t>
        <a:bodyPr/>
        <a:lstStyle/>
        <a:p>
          <a:r>
            <a:rPr lang="en-US"/>
            <a:t>Function is to protect all evidence gathered during the course of the incident. </a:t>
          </a:r>
        </a:p>
      </dgm:t>
    </dgm:pt>
    <dgm:pt modelId="{D9C624A4-C46C-461E-83A8-7C102651CC25}" type="parTrans" cxnId="{C46FCEAB-4545-47B6-9F99-430934D42E60}">
      <dgm:prSet/>
      <dgm:spPr/>
      <dgm:t>
        <a:bodyPr/>
        <a:lstStyle/>
        <a:p>
          <a:endParaRPr lang="en-US"/>
        </a:p>
      </dgm:t>
    </dgm:pt>
    <dgm:pt modelId="{ED776FCF-2586-477C-B3BA-536961C6FEDD}" type="sibTrans" cxnId="{C46FCEAB-4545-47B6-9F99-430934D42E60}">
      <dgm:prSet/>
      <dgm:spPr/>
      <dgm:t>
        <a:bodyPr/>
        <a:lstStyle/>
        <a:p>
          <a:endParaRPr lang="en-US"/>
        </a:p>
      </dgm:t>
    </dgm:pt>
    <dgm:pt modelId="{4F59A21B-1E6A-4089-803A-FAAD8E793CCD}">
      <dgm:prSet/>
      <dgm:spPr/>
      <dgm:t>
        <a:bodyPr/>
        <a:lstStyle/>
        <a:p>
          <a:r>
            <a:rPr lang="en-US"/>
            <a:t>This person will receive any evidence that is collected by technicians, ensure that it is properly tagged, check it into and out of protective custody, and maintain a strict chain of custody.</a:t>
          </a:r>
        </a:p>
      </dgm:t>
    </dgm:pt>
    <dgm:pt modelId="{5585B9C6-D2D5-4E7B-9C1D-31E34AD0E091}" type="parTrans" cxnId="{29097619-EBDD-4A84-BB57-1D7F44797BFB}">
      <dgm:prSet/>
      <dgm:spPr/>
      <dgm:t>
        <a:bodyPr/>
        <a:lstStyle/>
        <a:p>
          <a:endParaRPr lang="en-US"/>
        </a:p>
      </dgm:t>
    </dgm:pt>
    <dgm:pt modelId="{0F5A60E3-D578-4064-99AB-E1534129340B}" type="sibTrans" cxnId="{29097619-EBDD-4A84-BB57-1D7F44797BFB}">
      <dgm:prSet/>
      <dgm:spPr/>
      <dgm:t>
        <a:bodyPr/>
        <a:lstStyle/>
        <a:p>
          <a:endParaRPr lang="en-US"/>
        </a:p>
      </dgm:t>
    </dgm:pt>
    <dgm:pt modelId="{3DAB8BBD-DD52-486B-B195-DD9F31119F83}">
      <dgm:prSet/>
      <dgm:spPr/>
      <dgm:t>
        <a:bodyPr/>
        <a:lstStyle/>
        <a:p>
          <a:r>
            <a:rPr lang="en-US" b="1"/>
            <a:t>Legal Adviser’s </a:t>
          </a:r>
          <a:endParaRPr lang="en-US"/>
        </a:p>
      </dgm:t>
    </dgm:pt>
    <dgm:pt modelId="{B7A3CD83-1D70-4B36-A5EC-6659B63A2AD1}" type="parTrans" cxnId="{C291F0DE-02D6-44FA-85E5-70A599AE26CC}">
      <dgm:prSet/>
      <dgm:spPr/>
      <dgm:t>
        <a:bodyPr/>
        <a:lstStyle/>
        <a:p>
          <a:endParaRPr lang="en-US"/>
        </a:p>
      </dgm:t>
    </dgm:pt>
    <dgm:pt modelId="{905FBA13-7113-42AB-BC39-A09B6A610ACF}" type="sibTrans" cxnId="{C291F0DE-02D6-44FA-85E5-70A599AE26CC}">
      <dgm:prSet/>
      <dgm:spPr/>
      <dgm:t>
        <a:bodyPr/>
        <a:lstStyle/>
        <a:p>
          <a:endParaRPr lang="en-US"/>
        </a:p>
      </dgm:t>
    </dgm:pt>
    <dgm:pt modelId="{9A5FDFAA-C4DB-4347-9D4F-EB95C7678B6A}">
      <dgm:prSet/>
      <dgm:spPr/>
      <dgm:t>
        <a:bodyPr/>
        <a:lstStyle/>
        <a:p>
          <a:r>
            <a:rPr lang="en-US"/>
            <a:t>Job is to provide guidance consistent with all applicable state and federal laws. </a:t>
          </a:r>
        </a:p>
      </dgm:t>
    </dgm:pt>
    <dgm:pt modelId="{2E39F1AD-77C9-4DEA-AF1F-6B3A5D4BB55E}" type="parTrans" cxnId="{1CC39440-02A2-4497-8E63-12A0E7EFB155}">
      <dgm:prSet/>
      <dgm:spPr/>
      <dgm:t>
        <a:bodyPr/>
        <a:lstStyle/>
        <a:p>
          <a:endParaRPr lang="en-US"/>
        </a:p>
      </dgm:t>
    </dgm:pt>
    <dgm:pt modelId="{80D32750-555A-4449-B870-5A950A29EE33}" type="sibTrans" cxnId="{1CC39440-02A2-4497-8E63-12A0E7EFB155}">
      <dgm:prSet/>
      <dgm:spPr/>
      <dgm:t>
        <a:bodyPr/>
        <a:lstStyle/>
        <a:p>
          <a:endParaRPr lang="en-US"/>
        </a:p>
      </dgm:t>
    </dgm:pt>
    <dgm:pt modelId="{AF1EB874-0556-4510-A43C-BC4423852261}">
      <dgm:prSet/>
      <dgm:spPr/>
      <dgm:t>
        <a:bodyPr/>
        <a:lstStyle/>
        <a:p>
          <a:r>
            <a:rPr lang="en-US"/>
            <a:t>Is responsible for helping the company decide whether to pursue any kind of legal action.</a:t>
          </a:r>
        </a:p>
      </dgm:t>
    </dgm:pt>
    <dgm:pt modelId="{70F72941-7569-48CB-82FC-728C456C9EFC}" type="parTrans" cxnId="{1ADBBC01-E30B-4E84-9C18-B5A817AE2249}">
      <dgm:prSet/>
      <dgm:spPr/>
      <dgm:t>
        <a:bodyPr/>
        <a:lstStyle/>
        <a:p>
          <a:endParaRPr lang="en-US"/>
        </a:p>
      </dgm:t>
    </dgm:pt>
    <dgm:pt modelId="{CE811260-EA68-4385-830A-B40DA86498C2}" type="sibTrans" cxnId="{1ADBBC01-E30B-4E84-9C18-B5A817AE2249}">
      <dgm:prSet/>
      <dgm:spPr/>
      <dgm:t>
        <a:bodyPr/>
        <a:lstStyle/>
        <a:p>
          <a:endParaRPr lang="en-US"/>
        </a:p>
      </dgm:t>
    </dgm:pt>
    <dgm:pt modelId="{D7906002-7929-4AD3-AE0F-A880E57E0E2D}" type="pres">
      <dgm:prSet presAssocID="{CB19B9DB-9A38-4872-AC34-19A53C157F91}" presName="vert0" presStyleCnt="0">
        <dgm:presLayoutVars>
          <dgm:dir/>
          <dgm:animOne val="branch"/>
          <dgm:animLvl val="lvl"/>
        </dgm:presLayoutVars>
      </dgm:prSet>
      <dgm:spPr/>
    </dgm:pt>
    <dgm:pt modelId="{E614B606-E724-4BB9-8C64-AFA7D3AE1302}" type="pres">
      <dgm:prSet presAssocID="{E2A79F4E-F594-4A2E-BD05-ECEA7FA835B0}" presName="thickLine" presStyleLbl="alignNode1" presStyleIdx="0" presStyleCnt="6"/>
      <dgm:spPr/>
    </dgm:pt>
    <dgm:pt modelId="{E60DF4CD-E9C1-40C0-B2CF-216DFFA3A211}" type="pres">
      <dgm:prSet presAssocID="{E2A79F4E-F594-4A2E-BD05-ECEA7FA835B0}" presName="horz1" presStyleCnt="0"/>
      <dgm:spPr/>
    </dgm:pt>
    <dgm:pt modelId="{EB74659C-238B-4814-99B9-8E202DEE4CE3}" type="pres">
      <dgm:prSet presAssocID="{E2A79F4E-F594-4A2E-BD05-ECEA7FA835B0}" presName="tx1" presStyleLbl="revTx" presStyleIdx="0" presStyleCnt="6"/>
      <dgm:spPr/>
    </dgm:pt>
    <dgm:pt modelId="{F8E2C52B-DB9A-4339-B559-C3D2E86CE3F1}" type="pres">
      <dgm:prSet presAssocID="{E2A79F4E-F594-4A2E-BD05-ECEA7FA835B0}" presName="vert1" presStyleCnt="0"/>
      <dgm:spPr/>
    </dgm:pt>
    <dgm:pt modelId="{47C35E51-F2DE-420B-B5C1-3F998D603C74}" type="pres">
      <dgm:prSet presAssocID="{54665EFD-FE14-43CD-80F6-C486F3CB0030}" presName="thickLine" presStyleLbl="alignNode1" presStyleIdx="1" presStyleCnt="6"/>
      <dgm:spPr/>
    </dgm:pt>
    <dgm:pt modelId="{E3EF799B-B1E6-48BA-8CBC-2CFCB71D044C}" type="pres">
      <dgm:prSet presAssocID="{54665EFD-FE14-43CD-80F6-C486F3CB0030}" presName="horz1" presStyleCnt="0"/>
      <dgm:spPr/>
    </dgm:pt>
    <dgm:pt modelId="{17054D85-A015-43C2-AA8D-63909ED3C402}" type="pres">
      <dgm:prSet presAssocID="{54665EFD-FE14-43CD-80F6-C486F3CB0030}" presName="tx1" presStyleLbl="revTx" presStyleIdx="1" presStyleCnt="6"/>
      <dgm:spPr/>
    </dgm:pt>
    <dgm:pt modelId="{7E62D1A6-E513-4BA3-BA70-01DC593FB1CE}" type="pres">
      <dgm:prSet presAssocID="{54665EFD-FE14-43CD-80F6-C486F3CB0030}" presName="vert1" presStyleCnt="0"/>
      <dgm:spPr/>
    </dgm:pt>
    <dgm:pt modelId="{B9F433BE-6A65-471B-A108-F023B45E7C0C}" type="pres">
      <dgm:prSet presAssocID="{4F59A21B-1E6A-4089-803A-FAAD8E793CCD}" presName="thickLine" presStyleLbl="alignNode1" presStyleIdx="2" presStyleCnt="6"/>
      <dgm:spPr/>
    </dgm:pt>
    <dgm:pt modelId="{6085E46D-B847-4EAB-9337-E7886355763C}" type="pres">
      <dgm:prSet presAssocID="{4F59A21B-1E6A-4089-803A-FAAD8E793CCD}" presName="horz1" presStyleCnt="0"/>
      <dgm:spPr/>
    </dgm:pt>
    <dgm:pt modelId="{EE02B455-2AEF-4E2B-A85E-2BADCB6D62E4}" type="pres">
      <dgm:prSet presAssocID="{4F59A21B-1E6A-4089-803A-FAAD8E793CCD}" presName="tx1" presStyleLbl="revTx" presStyleIdx="2" presStyleCnt="6"/>
      <dgm:spPr/>
    </dgm:pt>
    <dgm:pt modelId="{DB4F5340-5134-4C06-89B8-39BB1C4AF96C}" type="pres">
      <dgm:prSet presAssocID="{4F59A21B-1E6A-4089-803A-FAAD8E793CCD}" presName="vert1" presStyleCnt="0"/>
      <dgm:spPr/>
    </dgm:pt>
    <dgm:pt modelId="{D68048D6-E1A2-4711-AA09-BCAA39E0D08D}" type="pres">
      <dgm:prSet presAssocID="{3DAB8BBD-DD52-486B-B195-DD9F31119F83}" presName="thickLine" presStyleLbl="alignNode1" presStyleIdx="3" presStyleCnt="6"/>
      <dgm:spPr/>
    </dgm:pt>
    <dgm:pt modelId="{1C88A546-CE19-4648-A8E5-D48803844A0F}" type="pres">
      <dgm:prSet presAssocID="{3DAB8BBD-DD52-486B-B195-DD9F31119F83}" presName="horz1" presStyleCnt="0"/>
      <dgm:spPr/>
    </dgm:pt>
    <dgm:pt modelId="{2C5E9DD2-F0E8-4226-8F5C-A2F50663B8E5}" type="pres">
      <dgm:prSet presAssocID="{3DAB8BBD-DD52-486B-B195-DD9F31119F83}" presName="tx1" presStyleLbl="revTx" presStyleIdx="3" presStyleCnt="6"/>
      <dgm:spPr/>
    </dgm:pt>
    <dgm:pt modelId="{29E47F7C-FA2B-46E9-8CEF-A173AD162744}" type="pres">
      <dgm:prSet presAssocID="{3DAB8BBD-DD52-486B-B195-DD9F31119F83}" presName="vert1" presStyleCnt="0"/>
      <dgm:spPr/>
    </dgm:pt>
    <dgm:pt modelId="{A5F1473A-A573-48A4-8589-15E22E6B236C}" type="pres">
      <dgm:prSet presAssocID="{9A5FDFAA-C4DB-4347-9D4F-EB95C7678B6A}" presName="thickLine" presStyleLbl="alignNode1" presStyleIdx="4" presStyleCnt="6"/>
      <dgm:spPr/>
    </dgm:pt>
    <dgm:pt modelId="{27DE852F-7893-440B-8D77-46A653F75089}" type="pres">
      <dgm:prSet presAssocID="{9A5FDFAA-C4DB-4347-9D4F-EB95C7678B6A}" presName="horz1" presStyleCnt="0"/>
      <dgm:spPr/>
    </dgm:pt>
    <dgm:pt modelId="{760AF5F3-E687-40B0-8235-711B200F4BA5}" type="pres">
      <dgm:prSet presAssocID="{9A5FDFAA-C4DB-4347-9D4F-EB95C7678B6A}" presName="tx1" presStyleLbl="revTx" presStyleIdx="4" presStyleCnt="6"/>
      <dgm:spPr/>
    </dgm:pt>
    <dgm:pt modelId="{8017B34E-AE65-4CB9-B0A5-4EF0FD530A7A}" type="pres">
      <dgm:prSet presAssocID="{9A5FDFAA-C4DB-4347-9D4F-EB95C7678B6A}" presName="vert1" presStyleCnt="0"/>
      <dgm:spPr/>
    </dgm:pt>
    <dgm:pt modelId="{AAB8432C-8593-4400-AA4D-05D767DBCE81}" type="pres">
      <dgm:prSet presAssocID="{AF1EB874-0556-4510-A43C-BC4423852261}" presName="thickLine" presStyleLbl="alignNode1" presStyleIdx="5" presStyleCnt="6"/>
      <dgm:spPr/>
    </dgm:pt>
    <dgm:pt modelId="{740D6EE2-0BAE-4652-BC00-5A6DE465180A}" type="pres">
      <dgm:prSet presAssocID="{AF1EB874-0556-4510-A43C-BC4423852261}" presName="horz1" presStyleCnt="0"/>
      <dgm:spPr/>
    </dgm:pt>
    <dgm:pt modelId="{294DD7E1-0D13-4E4D-9D87-4A8DD13BC6C1}" type="pres">
      <dgm:prSet presAssocID="{AF1EB874-0556-4510-A43C-BC4423852261}" presName="tx1" presStyleLbl="revTx" presStyleIdx="5" presStyleCnt="6"/>
      <dgm:spPr/>
    </dgm:pt>
    <dgm:pt modelId="{255611C9-811D-43BF-ABA7-B473A07FC138}" type="pres">
      <dgm:prSet presAssocID="{AF1EB874-0556-4510-A43C-BC4423852261}" presName="vert1" presStyleCnt="0"/>
      <dgm:spPr/>
    </dgm:pt>
  </dgm:ptLst>
  <dgm:cxnLst>
    <dgm:cxn modelId="{1ADBBC01-E30B-4E84-9C18-B5A817AE2249}" srcId="{CB19B9DB-9A38-4872-AC34-19A53C157F91}" destId="{AF1EB874-0556-4510-A43C-BC4423852261}" srcOrd="5" destOrd="0" parTransId="{70F72941-7569-48CB-82FC-728C456C9EFC}" sibTransId="{CE811260-EA68-4385-830A-B40DA86498C2}"/>
    <dgm:cxn modelId="{29097619-EBDD-4A84-BB57-1D7F44797BFB}" srcId="{CB19B9DB-9A38-4872-AC34-19A53C157F91}" destId="{4F59A21B-1E6A-4089-803A-FAAD8E793CCD}" srcOrd="2" destOrd="0" parTransId="{5585B9C6-D2D5-4E7B-9C1D-31E34AD0E091}" sibTransId="{0F5A60E3-D578-4064-99AB-E1534129340B}"/>
    <dgm:cxn modelId="{1CC39440-02A2-4497-8E63-12A0E7EFB155}" srcId="{CB19B9DB-9A38-4872-AC34-19A53C157F91}" destId="{9A5FDFAA-C4DB-4347-9D4F-EB95C7678B6A}" srcOrd="4" destOrd="0" parTransId="{2E39F1AD-77C9-4DEA-AF1F-6B3A5D4BB55E}" sibTransId="{80D32750-555A-4449-B870-5A950A29EE33}"/>
    <dgm:cxn modelId="{2FE34960-FA5B-4BA5-9C38-46EABAEE2AC7}" type="presOf" srcId="{CB19B9DB-9A38-4872-AC34-19A53C157F91}" destId="{D7906002-7929-4AD3-AE0F-A880E57E0E2D}" srcOrd="0" destOrd="0" presId="urn:microsoft.com/office/officeart/2008/layout/LinedList"/>
    <dgm:cxn modelId="{91902D44-DB13-44C9-9F80-1AFE1F1116D0}" type="presOf" srcId="{3DAB8BBD-DD52-486B-B195-DD9F31119F83}" destId="{2C5E9DD2-F0E8-4226-8F5C-A2F50663B8E5}" srcOrd="0" destOrd="0" presId="urn:microsoft.com/office/officeart/2008/layout/LinedList"/>
    <dgm:cxn modelId="{78DCB05A-6610-4149-A6A3-4A075D79AF45}" type="presOf" srcId="{9A5FDFAA-C4DB-4347-9D4F-EB95C7678B6A}" destId="{760AF5F3-E687-40B0-8235-711B200F4BA5}" srcOrd="0" destOrd="0" presId="urn:microsoft.com/office/officeart/2008/layout/LinedList"/>
    <dgm:cxn modelId="{AB66157D-18D6-4F22-A3FF-2B4AF4CC5D57}" type="presOf" srcId="{54665EFD-FE14-43CD-80F6-C486F3CB0030}" destId="{17054D85-A015-43C2-AA8D-63909ED3C402}" srcOrd="0" destOrd="0" presId="urn:microsoft.com/office/officeart/2008/layout/LinedList"/>
    <dgm:cxn modelId="{B0F3FD8C-1411-4F03-A51C-5A0A1251CD84}" type="presOf" srcId="{E2A79F4E-F594-4A2E-BD05-ECEA7FA835B0}" destId="{EB74659C-238B-4814-99B9-8E202DEE4CE3}" srcOrd="0" destOrd="0" presId="urn:microsoft.com/office/officeart/2008/layout/LinedList"/>
    <dgm:cxn modelId="{C46FCEAB-4545-47B6-9F99-430934D42E60}" srcId="{CB19B9DB-9A38-4872-AC34-19A53C157F91}" destId="{54665EFD-FE14-43CD-80F6-C486F3CB0030}" srcOrd="1" destOrd="0" parTransId="{D9C624A4-C46C-461E-83A8-7C102651CC25}" sibTransId="{ED776FCF-2586-477C-B3BA-536961C6FEDD}"/>
    <dgm:cxn modelId="{A81F6ACA-3842-4829-BB80-D9CFC0CBBBCD}" type="presOf" srcId="{4F59A21B-1E6A-4089-803A-FAAD8E793CCD}" destId="{EE02B455-2AEF-4E2B-A85E-2BADCB6D62E4}" srcOrd="0" destOrd="0" presId="urn:microsoft.com/office/officeart/2008/layout/LinedList"/>
    <dgm:cxn modelId="{B508ACD9-1A42-45FA-B473-EC99474CA8AA}" type="presOf" srcId="{AF1EB874-0556-4510-A43C-BC4423852261}" destId="{294DD7E1-0D13-4E4D-9D87-4A8DD13BC6C1}" srcOrd="0" destOrd="0" presId="urn:microsoft.com/office/officeart/2008/layout/LinedList"/>
    <dgm:cxn modelId="{C291F0DE-02D6-44FA-85E5-70A599AE26CC}" srcId="{CB19B9DB-9A38-4872-AC34-19A53C157F91}" destId="{3DAB8BBD-DD52-486B-B195-DD9F31119F83}" srcOrd="3" destOrd="0" parTransId="{B7A3CD83-1D70-4B36-A5EC-6659B63A2AD1}" sibTransId="{905FBA13-7113-42AB-BC39-A09B6A610ACF}"/>
    <dgm:cxn modelId="{88DB0DF0-B3B3-4439-992A-19E4CE95B575}" srcId="{CB19B9DB-9A38-4872-AC34-19A53C157F91}" destId="{E2A79F4E-F594-4A2E-BD05-ECEA7FA835B0}" srcOrd="0" destOrd="0" parTransId="{00F9F1F8-3ED3-4262-862A-104E6ED5C006}" sibTransId="{0A9DB337-AFA4-40AB-B17F-D5AAF5037872}"/>
    <dgm:cxn modelId="{70FB1FCA-F7E6-42EF-80E8-C7975E741593}" type="presParOf" srcId="{D7906002-7929-4AD3-AE0F-A880E57E0E2D}" destId="{E614B606-E724-4BB9-8C64-AFA7D3AE1302}" srcOrd="0" destOrd="0" presId="urn:microsoft.com/office/officeart/2008/layout/LinedList"/>
    <dgm:cxn modelId="{FD467390-9797-456F-9A20-5F6CF7E64357}" type="presParOf" srcId="{D7906002-7929-4AD3-AE0F-A880E57E0E2D}" destId="{E60DF4CD-E9C1-40C0-B2CF-216DFFA3A211}" srcOrd="1" destOrd="0" presId="urn:microsoft.com/office/officeart/2008/layout/LinedList"/>
    <dgm:cxn modelId="{B77723BB-2CFC-47E4-8C1C-60C213859C13}" type="presParOf" srcId="{E60DF4CD-E9C1-40C0-B2CF-216DFFA3A211}" destId="{EB74659C-238B-4814-99B9-8E202DEE4CE3}" srcOrd="0" destOrd="0" presId="urn:microsoft.com/office/officeart/2008/layout/LinedList"/>
    <dgm:cxn modelId="{F8B112C2-7FB7-414F-BA6E-BCEFCC85306D}" type="presParOf" srcId="{E60DF4CD-E9C1-40C0-B2CF-216DFFA3A211}" destId="{F8E2C52B-DB9A-4339-B559-C3D2E86CE3F1}" srcOrd="1" destOrd="0" presId="urn:microsoft.com/office/officeart/2008/layout/LinedList"/>
    <dgm:cxn modelId="{8F667548-EE76-4C1D-981D-F513B649F2DE}" type="presParOf" srcId="{D7906002-7929-4AD3-AE0F-A880E57E0E2D}" destId="{47C35E51-F2DE-420B-B5C1-3F998D603C74}" srcOrd="2" destOrd="0" presId="urn:microsoft.com/office/officeart/2008/layout/LinedList"/>
    <dgm:cxn modelId="{2AD6374E-5BEA-466C-A521-F3AC0573841D}" type="presParOf" srcId="{D7906002-7929-4AD3-AE0F-A880E57E0E2D}" destId="{E3EF799B-B1E6-48BA-8CBC-2CFCB71D044C}" srcOrd="3" destOrd="0" presId="urn:microsoft.com/office/officeart/2008/layout/LinedList"/>
    <dgm:cxn modelId="{88EC8869-5944-488B-8A30-2FFDEA07421A}" type="presParOf" srcId="{E3EF799B-B1E6-48BA-8CBC-2CFCB71D044C}" destId="{17054D85-A015-43C2-AA8D-63909ED3C402}" srcOrd="0" destOrd="0" presId="urn:microsoft.com/office/officeart/2008/layout/LinedList"/>
    <dgm:cxn modelId="{218E1A0F-C86F-4A22-B6C5-23D5803F7224}" type="presParOf" srcId="{E3EF799B-B1E6-48BA-8CBC-2CFCB71D044C}" destId="{7E62D1A6-E513-4BA3-BA70-01DC593FB1CE}" srcOrd="1" destOrd="0" presId="urn:microsoft.com/office/officeart/2008/layout/LinedList"/>
    <dgm:cxn modelId="{E4D14F3A-7221-477E-8A0A-064C4F7E5DDA}" type="presParOf" srcId="{D7906002-7929-4AD3-AE0F-A880E57E0E2D}" destId="{B9F433BE-6A65-471B-A108-F023B45E7C0C}" srcOrd="4" destOrd="0" presId="urn:microsoft.com/office/officeart/2008/layout/LinedList"/>
    <dgm:cxn modelId="{A3EC4EC6-2129-4317-B94E-5E6B8BFF908B}" type="presParOf" srcId="{D7906002-7929-4AD3-AE0F-A880E57E0E2D}" destId="{6085E46D-B847-4EAB-9337-E7886355763C}" srcOrd="5" destOrd="0" presId="urn:microsoft.com/office/officeart/2008/layout/LinedList"/>
    <dgm:cxn modelId="{E91FD624-E766-4DC1-9196-E1064B66F47B}" type="presParOf" srcId="{6085E46D-B847-4EAB-9337-E7886355763C}" destId="{EE02B455-2AEF-4E2B-A85E-2BADCB6D62E4}" srcOrd="0" destOrd="0" presId="urn:microsoft.com/office/officeart/2008/layout/LinedList"/>
    <dgm:cxn modelId="{0FE791F4-8185-4414-9BC0-CB08D79B05C6}" type="presParOf" srcId="{6085E46D-B847-4EAB-9337-E7886355763C}" destId="{DB4F5340-5134-4C06-89B8-39BB1C4AF96C}" srcOrd="1" destOrd="0" presId="urn:microsoft.com/office/officeart/2008/layout/LinedList"/>
    <dgm:cxn modelId="{938388E5-0940-43B3-B84A-DA5C8D88C98C}" type="presParOf" srcId="{D7906002-7929-4AD3-AE0F-A880E57E0E2D}" destId="{D68048D6-E1A2-4711-AA09-BCAA39E0D08D}" srcOrd="6" destOrd="0" presId="urn:microsoft.com/office/officeart/2008/layout/LinedList"/>
    <dgm:cxn modelId="{966BD33A-2072-47CC-9D04-3CAADBA8B2B9}" type="presParOf" srcId="{D7906002-7929-4AD3-AE0F-A880E57E0E2D}" destId="{1C88A546-CE19-4648-A8E5-D48803844A0F}" srcOrd="7" destOrd="0" presId="urn:microsoft.com/office/officeart/2008/layout/LinedList"/>
    <dgm:cxn modelId="{91BE1937-13B1-40F5-9574-2040987B1AF5}" type="presParOf" srcId="{1C88A546-CE19-4648-A8E5-D48803844A0F}" destId="{2C5E9DD2-F0E8-4226-8F5C-A2F50663B8E5}" srcOrd="0" destOrd="0" presId="urn:microsoft.com/office/officeart/2008/layout/LinedList"/>
    <dgm:cxn modelId="{484610BE-DC08-451A-BF58-7B878ED8FC1D}" type="presParOf" srcId="{1C88A546-CE19-4648-A8E5-D48803844A0F}" destId="{29E47F7C-FA2B-46E9-8CEF-A173AD162744}" srcOrd="1" destOrd="0" presId="urn:microsoft.com/office/officeart/2008/layout/LinedList"/>
    <dgm:cxn modelId="{903ED23D-7ED0-4EF0-8731-F6C7EE72CA35}" type="presParOf" srcId="{D7906002-7929-4AD3-AE0F-A880E57E0E2D}" destId="{A5F1473A-A573-48A4-8589-15E22E6B236C}" srcOrd="8" destOrd="0" presId="urn:microsoft.com/office/officeart/2008/layout/LinedList"/>
    <dgm:cxn modelId="{CD2A2311-4E9D-4C9D-A9E0-655DBD5424F3}" type="presParOf" srcId="{D7906002-7929-4AD3-AE0F-A880E57E0E2D}" destId="{27DE852F-7893-440B-8D77-46A653F75089}" srcOrd="9" destOrd="0" presId="urn:microsoft.com/office/officeart/2008/layout/LinedList"/>
    <dgm:cxn modelId="{EBC71F61-9A3E-4EDB-9C2B-E3DE7E2041A6}" type="presParOf" srcId="{27DE852F-7893-440B-8D77-46A653F75089}" destId="{760AF5F3-E687-40B0-8235-711B200F4BA5}" srcOrd="0" destOrd="0" presId="urn:microsoft.com/office/officeart/2008/layout/LinedList"/>
    <dgm:cxn modelId="{3C528862-2879-4909-83E4-3033CAD9A35A}" type="presParOf" srcId="{27DE852F-7893-440B-8D77-46A653F75089}" destId="{8017B34E-AE65-4CB9-B0A5-4EF0FD530A7A}" srcOrd="1" destOrd="0" presId="urn:microsoft.com/office/officeart/2008/layout/LinedList"/>
    <dgm:cxn modelId="{737EA58C-7627-4638-B428-35D51F2849B0}" type="presParOf" srcId="{D7906002-7929-4AD3-AE0F-A880E57E0E2D}" destId="{AAB8432C-8593-4400-AA4D-05D767DBCE81}" srcOrd="10" destOrd="0" presId="urn:microsoft.com/office/officeart/2008/layout/LinedList"/>
    <dgm:cxn modelId="{80974AC4-D06E-4F55-AA17-21A35DF6B55B}" type="presParOf" srcId="{D7906002-7929-4AD3-AE0F-A880E57E0E2D}" destId="{740D6EE2-0BAE-4652-BC00-5A6DE465180A}" srcOrd="11" destOrd="0" presId="urn:microsoft.com/office/officeart/2008/layout/LinedList"/>
    <dgm:cxn modelId="{8D45196A-A7C2-444F-AE9D-80BCC30C5434}" type="presParOf" srcId="{740D6EE2-0BAE-4652-BC00-5A6DE465180A}" destId="{294DD7E1-0D13-4E4D-9D87-4A8DD13BC6C1}" srcOrd="0" destOrd="0" presId="urn:microsoft.com/office/officeart/2008/layout/LinedList"/>
    <dgm:cxn modelId="{0C9F8A84-3647-495C-8C24-AFB2CFACDF43}" type="presParOf" srcId="{740D6EE2-0BAE-4652-BC00-5A6DE465180A}" destId="{255611C9-811D-43BF-ABA7-B473A07FC13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B4C3D7-3FA7-4C65-A1EB-73DA558CD900}" type="doc">
      <dgm:prSet loTypeId="urn:microsoft.com/office/officeart/2008/layout/HorizontalMultiLevelHierarchy" loCatId="hierarchy" qsTypeId="urn:microsoft.com/office/officeart/2005/8/quickstyle/simple3" qsCatId="simple" csTypeId="urn:microsoft.com/office/officeart/2005/8/colors/accent1_2" csCatId="accent1" phldr="1"/>
      <dgm:spPr/>
      <dgm:t>
        <a:bodyPr/>
        <a:lstStyle/>
        <a:p>
          <a:endParaRPr lang="en-US"/>
        </a:p>
      </dgm:t>
    </dgm:pt>
    <dgm:pt modelId="{30384DC2-3174-4144-8B4B-3CEB4980ADA8}">
      <dgm:prSet phldrT="[Text]" custT="1"/>
      <dgm:spPr/>
      <dgm:t>
        <a:bodyPr/>
        <a:lstStyle/>
        <a:p>
          <a:r>
            <a:rPr lang="en-US" sz="2800" b="1" dirty="0">
              <a:solidFill>
                <a:srgbClr val="FF0000"/>
              </a:solidFill>
            </a:rPr>
            <a:t>Signs</a:t>
          </a:r>
          <a:r>
            <a:rPr lang="en-US" sz="2800" b="1" dirty="0"/>
            <a:t> of an </a:t>
          </a:r>
          <a:r>
            <a:rPr lang="en-US" sz="2800" b="1" dirty="0">
              <a:solidFill>
                <a:srgbClr val="FF0000"/>
              </a:solidFill>
            </a:rPr>
            <a:t>incident</a:t>
          </a:r>
          <a:r>
            <a:rPr lang="en-US" sz="2800" b="1" dirty="0"/>
            <a:t> </a:t>
          </a:r>
        </a:p>
      </dgm:t>
    </dgm:pt>
    <dgm:pt modelId="{3A73700E-A732-4FEC-916E-2FA206DCF860}" type="parTrans" cxnId="{D358D9BA-E85E-4EA9-A9D6-4B0E128F20C2}">
      <dgm:prSet/>
      <dgm:spPr/>
      <dgm:t>
        <a:bodyPr/>
        <a:lstStyle/>
        <a:p>
          <a:endParaRPr lang="en-US"/>
        </a:p>
      </dgm:t>
    </dgm:pt>
    <dgm:pt modelId="{BD17B990-DD9C-4A7D-B398-B6CE6957194F}" type="sibTrans" cxnId="{D358D9BA-E85E-4EA9-A9D6-4B0E128F20C2}">
      <dgm:prSet/>
      <dgm:spPr/>
      <dgm:t>
        <a:bodyPr/>
        <a:lstStyle/>
        <a:p>
          <a:endParaRPr lang="en-US"/>
        </a:p>
      </dgm:t>
    </dgm:pt>
    <dgm:pt modelId="{92466D8F-5BE0-4852-A0BF-9D1250D1659A}">
      <dgm:prSet phldrT="[Text]" custT="1"/>
      <dgm:spPr>
        <a:solidFill>
          <a:srgbClr val="FFC000"/>
        </a:solidFill>
      </dgm:spPr>
      <dgm:t>
        <a:bodyPr/>
        <a:lstStyle/>
        <a:p>
          <a:r>
            <a:rPr lang="en-US" sz="2000" b="1" dirty="0"/>
            <a:t>Precursors:</a:t>
          </a:r>
          <a:r>
            <a:rPr lang="en-US" sz="2000" i="1" dirty="0"/>
            <a:t> </a:t>
          </a:r>
          <a:r>
            <a:rPr lang="en-US" sz="2000" dirty="0"/>
            <a:t>a sign that an incident may occur in the future</a:t>
          </a:r>
          <a:endParaRPr lang="en-US" sz="2800" dirty="0"/>
        </a:p>
      </dgm:t>
    </dgm:pt>
    <dgm:pt modelId="{892294CA-8AEB-4FF3-BE59-86304E312F4F}" type="parTrans" cxnId="{039ACCAB-F441-4935-9BC2-936E38160176}">
      <dgm:prSet/>
      <dgm:spPr/>
      <dgm:t>
        <a:bodyPr/>
        <a:lstStyle/>
        <a:p>
          <a:endParaRPr lang="en-US"/>
        </a:p>
      </dgm:t>
    </dgm:pt>
    <dgm:pt modelId="{CAE97B98-1701-4B97-BAAA-C688EEBD6C9D}" type="sibTrans" cxnId="{039ACCAB-F441-4935-9BC2-936E38160176}">
      <dgm:prSet/>
      <dgm:spPr/>
      <dgm:t>
        <a:bodyPr/>
        <a:lstStyle/>
        <a:p>
          <a:endParaRPr lang="en-US"/>
        </a:p>
      </dgm:t>
    </dgm:pt>
    <dgm:pt modelId="{36417197-8311-4301-8EF4-AE344C13F56A}">
      <dgm:prSet phldrT="[Text]" custT="1"/>
      <dgm:spPr>
        <a:solidFill>
          <a:srgbClr val="A2FFA3"/>
        </a:solidFill>
      </dgm:spPr>
      <dgm:t>
        <a:bodyPr/>
        <a:lstStyle/>
        <a:p>
          <a:pPr>
            <a:lnSpc>
              <a:spcPct val="150000"/>
            </a:lnSpc>
          </a:pPr>
          <a:r>
            <a:rPr lang="en-US" sz="2000" b="1" dirty="0"/>
            <a:t>Indicators: </a:t>
          </a:r>
          <a:r>
            <a:rPr lang="en-US" sz="2000" dirty="0"/>
            <a:t>a sign that an incident may have occurred or may be occurring now</a:t>
          </a:r>
        </a:p>
      </dgm:t>
    </dgm:pt>
    <dgm:pt modelId="{17BDE849-F9E0-4095-8A17-26238C565C81}" type="parTrans" cxnId="{E130A381-D071-4077-B064-E324E9AD1D41}">
      <dgm:prSet/>
      <dgm:spPr/>
      <dgm:t>
        <a:bodyPr/>
        <a:lstStyle/>
        <a:p>
          <a:endParaRPr lang="en-US"/>
        </a:p>
      </dgm:t>
    </dgm:pt>
    <dgm:pt modelId="{E0DA7199-5D11-443D-B222-C6CEBB21FB6D}" type="sibTrans" cxnId="{E130A381-D071-4077-B064-E324E9AD1D41}">
      <dgm:prSet/>
      <dgm:spPr/>
      <dgm:t>
        <a:bodyPr/>
        <a:lstStyle/>
        <a:p>
          <a:endParaRPr lang="en-US"/>
        </a:p>
      </dgm:t>
    </dgm:pt>
    <dgm:pt modelId="{C504E3C0-3C1C-4A35-A51D-E48461AE0C57}" type="pres">
      <dgm:prSet presAssocID="{DAB4C3D7-3FA7-4C65-A1EB-73DA558CD900}" presName="Name0" presStyleCnt="0">
        <dgm:presLayoutVars>
          <dgm:chPref val="1"/>
          <dgm:dir/>
          <dgm:animOne val="branch"/>
          <dgm:animLvl val="lvl"/>
          <dgm:resizeHandles val="exact"/>
        </dgm:presLayoutVars>
      </dgm:prSet>
      <dgm:spPr/>
    </dgm:pt>
    <dgm:pt modelId="{3B221867-EF63-44F0-AFB5-B0B05425FAA4}" type="pres">
      <dgm:prSet presAssocID="{30384DC2-3174-4144-8B4B-3CEB4980ADA8}" presName="root1" presStyleCnt="0"/>
      <dgm:spPr/>
    </dgm:pt>
    <dgm:pt modelId="{F3FBEB2B-40CE-45F7-A7FE-6A74844E171D}" type="pres">
      <dgm:prSet presAssocID="{30384DC2-3174-4144-8B4B-3CEB4980ADA8}" presName="LevelOneTextNode" presStyleLbl="node0" presStyleIdx="0" presStyleCnt="1">
        <dgm:presLayoutVars>
          <dgm:chPref val="3"/>
        </dgm:presLayoutVars>
      </dgm:prSet>
      <dgm:spPr/>
    </dgm:pt>
    <dgm:pt modelId="{0D4797D8-4D9A-4CC9-A30C-6203C6875B6E}" type="pres">
      <dgm:prSet presAssocID="{30384DC2-3174-4144-8B4B-3CEB4980ADA8}" presName="level2hierChild" presStyleCnt="0"/>
      <dgm:spPr/>
    </dgm:pt>
    <dgm:pt modelId="{917AB7CC-08E3-4479-996A-CFB21A6BF3EB}" type="pres">
      <dgm:prSet presAssocID="{892294CA-8AEB-4FF3-BE59-86304E312F4F}" presName="conn2-1" presStyleLbl="parChTrans1D2" presStyleIdx="0" presStyleCnt="2"/>
      <dgm:spPr/>
    </dgm:pt>
    <dgm:pt modelId="{3F38BA9F-913D-45A8-88D0-F6191A058764}" type="pres">
      <dgm:prSet presAssocID="{892294CA-8AEB-4FF3-BE59-86304E312F4F}" presName="connTx" presStyleLbl="parChTrans1D2" presStyleIdx="0" presStyleCnt="2"/>
      <dgm:spPr/>
    </dgm:pt>
    <dgm:pt modelId="{D80DF922-FDBA-4A7B-BC31-C0FF4C40A322}" type="pres">
      <dgm:prSet presAssocID="{92466D8F-5BE0-4852-A0BF-9D1250D1659A}" presName="root2" presStyleCnt="0"/>
      <dgm:spPr/>
    </dgm:pt>
    <dgm:pt modelId="{F3B35169-1BCB-4C5C-AEEA-3608D920ED71}" type="pres">
      <dgm:prSet presAssocID="{92466D8F-5BE0-4852-A0BF-9D1250D1659A}" presName="LevelTwoTextNode" presStyleLbl="node2" presStyleIdx="0" presStyleCnt="2" custScaleX="281638" custScaleY="181263">
        <dgm:presLayoutVars>
          <dgm:chPref val="3"/>
        </dgm:presLayoutVars>
      </dgm:prSet>
      <dgm:spPr/>
    </dgm:pt>
    <dgm:pt modelId="{EC8BCCF4-4C33-45FC-B8A5-6C63C8E14F23}" type="pres">
      <dgm:prSet presAssocID="{92466D8F-5BE0-4852-A0BF-9D1250D1659A}" presName="level3hierChild" presStyleCnt="0"/>
      <dgm:spPr/>
    </dgm:pt>
    <dgm:pt modelId="{C50223FC-27E7-4C9D-AB0D-389AF04B1170}" type="pres">
      <dgm:prSet presAssocID="{17BDE849-F9E0-4095-8A17-26238C565C81}" presName="conn2-1" presStyleLbl="parChTrans1D2" presStyleIdx="1" presStyleCnt="2"/>
      <dgm:spPr/>
    </dgm:pt>
    <dgm:pt modelId="{7C232A14-86C5-48E6-AAB9-E76E32BCD81E}" type="pres">
      <dgm:prSet presAssocID="{17BDE849-F9E0-4095-8A17-26238C565C81}" presName="connTx" presStyleLbl="parChTrans1D2" presStyleIdx="1" presStyleCnt="2"/>
      <dgm:spPr/>
    </dgm:pt>
    <dgm:pt modelId="{B78DEB4C-552B-430B-BDBA-435F5D7C0B4F}" type="pres">
      <dgm:prSet presAssocID="{36417197-8311-4301-8EF4-AE344C13F56A}" presName="root2" presStyleCnt="0"/>
      <dgm:spPr/>
    </dgm:pt>
    <dgm:pt modelId="{B327E7E7-F4B5-476A-9E12-D005257DD214}" type="pres">
      <dgm:prSet presAssocID="{36417197-8311-4301-8EF4-AE344C13F56A}" presName="LevelTwoTextNode" presStyleLbl="node2" presStyleIdx="1" presStyleCnt="2" custScaleX="281638" custScaleY="181263">
        <dgm:presLayoutVars>
          <dgm:chPref val="3"/>
        </dgm:presLayoutVars>
      </dgm:prSet>
      <dgm:spPr/>
    </dgm:pt>
    <dgm:pt modelId="{5D979885-F8E4-4D01-BECC-CAF2F77897FA}" type="pres">
      <dgm:prSet presAssocID="{36417197-8311-4301-8EF4-AE344C13F56A}" presName="level3hierChild" presStyleCnt="0"/>
      <dgm:spPr/>
    </dgm:pt>
  </dgm:ptLst>
  <dgm:cxnLst>
    <dgm:cxn modelId="{46ABDE08-E231-4D88-BD31-42A2B7AE2AAC}" type="presOf" srcId="{17BDE849-F9E0-4095-8A17-26238C565C81}" destId="{7C232A14-86C5-48E6-AAB9-E76E32BCD81E}" srcOrd="1" destOrd="0" presId="urn:microsoft.com/office/officeart/2008/layout/HorizontalMultiLevelHierarchy"/>
    <dgm:cxn modelId="{3834FC17-B113-4360-8573-0D2F070DE737}" type="presOf" srcId="{30384DC2-3174-4144-8B4B-3CEB4980ADA8}" destId="{F3FBEB2B-40CE-45F7-A7FE-6A74844E171D}" srcOrd="0" destOrd="0" presId="urn:microsoft.com/office/officeart/2008/layout/HorizontalMultiLevelHierarchy"/>
    <dgm:cxn modelId="{286FAA1D-1292-4745-B278-A441A100EC16}" type="presOf" srcId="{92466D8F-5BE0-4852-A0BF-9D1250D1659A}" destId="{F3B35169-1BCB-4C5C-AEEA-3608D920ED71}" srcOrd="0" destOrd="0" presId="urn:microsoft.com/office/officeart/2008/layout/HorizontalMultiLevelHierarchy"/>
    <dgm:cxn modelId="{D1A12B1E-96CE-4BAF-B769-D405A5C13B7D}" type="presOf" srcId="{DAB4C3D7-3FA7-4C65-A1EB-73DA558CD900}" destId="{C504E3C0-3C1C-4A35-A51D-E48461AE0C57}" srcOrd="0" destOrd="0" presId="urn:microsoft.com/office/officeart/2008/layout/HorizontalMultiLevelHierarchy"/>
    <dgm:cxn modelId="{05FC9F2A-0442-419D-B018-A5D5F5214101}" type="presOf" srcId="{892294CA-8AEB-4FF3-BE59-86304E312F4F}" destId="{917AB7CC-08E3-4479-996A-CFB21A6BF3EB}" srcOrd="0" destOrd="0" presId="urn:microsoft.com/office/officeart/2008/layout/HorizontalMultiLevelHierarchy"/>
    <dgm:cxn modelId="{97C96833-2C66-42BF-B34C-8BC93E6636DD}" type="presOf" srcId="{17BDE849-F9E0-4095-8A17-26238C565C81}" destId="{C50223FC-27E7-4C9D-AB0D-389AF04B1170}" srcOrd="0" destOrd="0" presId="urn:microsoft.com/office/officeart/2008/layout/HorizontalMultiLevelHierarchy"/>
    <dgm:cxn modelId="{E130A381-D071-4077-B064-E324E9AD1D41}" srcId="{30384DC2-3174-4144-8B4B-3CEB4980ADA8}" destId="{36417197-8311-4301-8EF4-AE344C13F56A}" srcOrd="1" destOrd="0" parTransId="{17BDE849-F9E0-4095-8A17-26238C565C81}" sibTransId="{E0DA7199-5D11-443D-B222-C6CEBB21FB6D}"/>
    <dgm:cxn modelId="{039ACCAB-F441-4935-9BC2-936E38160176}" srcId="{30384DC2-3174-4144-8B4B-3CEB4980ADA8}" destId="{92466D8F-5BE0-4852-A0BF-9D1250D1659A}" srcOrd="0" destOrd="0" parTransId="{892294CA-8AEB-4FF3-BE59-86304E312F4F}" sibTransId="{CAE97B98-1701-4B97-BAAA-C688EEBD6C9D}"/>
    <dgm:cxn modelId="{C4B5B6AE-1036-460E-B0E9-81B62B1BB3D1}" type="presOf" srcId="{892294CA-8AEB-4FF3-BE59-86304E312F4F}" destId="{3F38BA9F-913D-45A8-88D0-F6191A058764}" srcOrd="1" destOrd="0" presId="urn:microsoft.com/office/officeart/2008/layout/HorizontalMultiLevelHierarchy"/>
    <dgm:cxn modelId="{D358D9BA-E85E-4EA9-A9D6-4B0E128F20C2}" srcId="{DAB4C3D7-3FA7-4C65-A1EB-73DA558CD900}" destId="{30384DC2-3174-4144-8B4B-3CEB4980ADA8}" srcOrd="0" destOrd="0" parTransId="{3A73700E-A732-4FEC-916E-2FA206DCF860}" sibTransId="{BD17B990-DD9C-4A7D-B398-B6CE6957194F}"/>
    <dgm:cxn modelId="{7EE808F6-EA96-4DCC-8310-6C860F67AEEC}" type="presOf" srcId="{36417197-8311-4301-8EF4-AE344C13F56A}" destId="{B327E7E7-F4B5-476A-9E12-D005257DD214}" srcOrd="0" destOrd="0" presId="urn:microsoft.com/office/officeart/2008/layout/HorizontalMultiLevelHierarchy"/>
    <dgm:cxn modelId="{96F85F2E-C694-42A3-9C7A-20BFDAFB94F7}" type="presParOf" srcId="{C504E3C0-3C1C-4A35-A51D-E48461AE0C57}" destId="{3B221867-EF63-44F0-AFB5-B0B05425FAA4}" srcOrd="0" destOrd="0" presId="urn:microsoft.com/office/officeart/2008/layout/HorizontalMultiLevelHierarchy"/>
    <dgm:cxn modelId="{467FDB1F-9659-46DE-9E58-B9B6037C4187}" type="presParOf" srcId="{3B221867-EF63-44F0-AFB5-B0B05425FAA4}" destId="{F3FBEB2B-40CE-45F7-A7FE-6A74844E171D}" srcOrd="0" destOrd="0" presId="urn:microsoft.com/office/officeart/2008/layout/HorizontalMultiLevelHierarchy"/>
    <dgm:cxn modelId="{DEB967AF-B018-40B9-AAF9-1A3D00CDF9D3}" type="presParOf" srcId="{3B221867-EF63-44F0-AFB5-B0B05425FAA4}" destId="{0D4797D8-4D9A-4CC9-A30C-6203C6875B6E}" srcOrd="1" destOrd="0" presId="urn:microsoft.com/office/officeart/2008/layout/HorizontalMultiLevelHierarchy"/>
    <dgm:cxn modelId="{A888FA98-FE69-4815-836A-3D410757FE13}" type="presParOf" srcId="{0D4797D8-4D9A-4CC9-A30C-6203C6875B6E}" destId="{917AB7CC-08E3-4479-996A-CFB21A6BF3EB}" srcOrd="0" destOrd="0" presId="urn:microsoft.com/office/officeart/2008/layout/HorizontalMultiLevelHierarchy"/>
    <dgm:cxn modelId="{AF50E139-B004-47D8-A485-67C265022777}" type="presParOf" srcId="{917AB7CC-08E3-4479-996A-CFB21A6BF3EB}" destId="{3F38BA9F-913D-45A8-88D0-F6191A058764}" srcOrd="0" destOrd="0" presId="urn:microsoft.com/office/officeart/2008/layout/HorizontalMultiLevelHierarchy"/>
    <dgm:cxn modelId="{EE511EE8-8F5C-40FC-8BF2-26CA5DDE2A62}" type="presParOf" srcId="{0D4797D8-4D9A-4CC9-A30C-6203C6875B6E}" destId="{D80DF922-FDBA-4A7B-BC31-C0FF4C40A322}" srcOrd="1" destOrd="0" presId="urn:microsoft.com/office/officeart/2008/layout/HorizontalMultiLevelHierarchy"/>
    <dgm:cxn modelId="{53C7EA20-262F-4042-853E-5C06B68E178B}" type="presParOf" srcId="{D80DF922-FDBA-4A7B-BC31-C0FF4C40A322}" destId="{F3B35169-1BCB-4C5C-AEEA-3608D920ED71}" srcOrd="0" destOrd="0" presId="urn:microsoft.com/office/officeart/2008/layout/HorizontalMultiLevelHierarchy"/>
    <dgm:cxn modelId="{000098CE-E98C-46C6-AADE-0C5F0585F615}" type="presParOf" srcId="{D80DF922-FDBA-4A7B-BC31-C0FF4C40A322}" destId="{EC8BCCF4-4C33-45FC-B8A5-6C63C8E14F23}" srcOrd="1" destOrd="0" presId="urn:microsoft.com/office/officeart/2008/layout/HorizontalMultiLevelHierarchy"/>
    <dgm:cxn modelId="{4DFDDB2D-B1B8-4AB2-94EF-2EF23C25C3C4}" type="presParOf" srcId="{0D4797D8-4D9A-4CC9-A30C-6203C6875B6E}" destId="{C50223FC-27E7-4C9D-AB0D-389AF04B1170}" srcOrd="2" destOrd="0" presId="urn:microsoft.com/office/officeart/2008/layout/HorizontalMultiLevelHierarchy"/>
    <dgm:cxn modelId="{12477684-1D2F-41E9-9D54-7CA0B9D4058E}" type="presParOf" srcId="{C50223FC-27E7-4C9D-AB0D-389AF04B1170}" destId="{7C232A14-86C5-48E6-AAB9-E76E32BCD81E}" srcOrd="0" destOrd="0" presId="urn:microsoft.com/office/officeart/2008/layout/HorizontalMultiLevelHierarchy"/>
    <dgm:cxn modelId="{12014693-199C-472C-937B-29C5A843A88B}" type="presParOf" srcId="{0D4797D8-4D9A-4CC9-A30C-6203C6875B6E}" destId="{B78DEB4C-552B-430B-BDBA-435F5D7C0B4F}" srcOrd="3" destOrd="0" presId="urn:microsoft.com/office/officeart/2008/layout/HorizontalMultiLevelHierarchy"/>
    <dgm:cxn modelId="{1C7C8756-5298-408D-A434-A3139C535750}" type="presParOf" srcId="{B78DEB4C-552B-430B-BDBA-435F5D7C0B4F}" destId="{B327E7E7-F4B5-476A-9E12-D005257DD214}" srcOrd="0" destOrd="0" presId="urn:microsoft.com/office/officeart/2008/layout/HorizontalMultiLevelHierarchy"/>
    <dgm:cxn modelId="{57BEC54B-ACA5-4BA8-9E49-2872F7341FA7}" type="presParOf" srcId="{B78DEB4C-552B-430B-BDBA-435F5D7C0B4F}" destId="{5D979885-F8E4-4D01-BECC-CAF2F77897FA}"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34B752-18B9-4E6F-B57C-47C90C93BCB2}">
      <dsp:nvSpPr>
        <dsp:cNvPr id="0" name=""/>
        <dsp:cNvSpPr/>
      </dsp:nvSpPr>
      <dsp:spPr>
        <a:xfrm>
          <a:off x="2070769" y="1737338"/>
          <a:ext cx="1469578" cy="349692"/>
        </a:xfrm>
        <a:custGeom>
          <a:avLst/>
          <a:gdLst/>
          <a:ahLst/>
          <a:cxnLst/>
          <a:rect l="0" t="0" r="0" b="0"/>
          <a:pathLst>
            <a:path>
              <a:moveTo>
                <a:pt x="0" y="0"/>
              </a:moveTo>
              <a:lnTo>
                <a:pt x="0" y="238305"/>
              </a:lnTo>
              <a:lnTo>
                <a:pt x="1469578" y="238305"/>
              </a:lnTo>
              <a:lnTo>
                <a:pt x="1469578" y="34969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74597B-317A-41E6-8B4B-9F7EE072B8D5}">
      <dsp:nvSpPr>
        <dsp:cNvPr id="0" name=""/>
        <dsp:cNvSpPr/>
      </dsp:nvSpPr>
      <dsp:spPr>
        <a:xfrm>
          <a:off x="2025049" y="1737338"/>
          <a:ext cx="91440" cy="349692"/>
        </a:xfrm>
        <a:custGeom>
          <a:avLst/>
          <a:gdLst/>
          <a:ahLst/>
          <a:cxnLst/>
          <a:rect l="0" t="0" r="0" b="0"/>
          <a:pathLst>
            <a:path>
              <a:moveTo>
                <a:pt x="45720" y="0"/>
              </a:moveTo>
              <a:lnTo>
                <a:pt x="45720" y="34969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4421C1-6DAF-48D1-AC2B-170AA09C0B51}">
      <dsp:nvSpPr>
        <dsp:cNvPr id="0" name=""/>
        <dsp:cNvSpPr/>
      </dsp:nvSpPr>
      <dsp:spPr>
        <a:xfrm>
          <a:off x="601191" y="1737338"/>
          <a:ext cx="1469578" cy="349692"/>
        </a:xfrm>
        <a:custGeom>
          <a:avLst/>
          <a:gdLst/>
          <a:ahLst/>
          <a:cxnLst/>
          <a:rect l="0" t="0" r="0" b="0"/>
          <a:pathLst>
            <a:path>
              <a:moveTo>
                <a:pt x="1469578" y="0"/>
              </a:moveTo>
              <a:lnTo>
                <a:pt x="1469578" y="238305"/>
              </a:lnTo>
              <a:lnTo>
                <a:pt x="0" y="238305"/>
              </a:lnTo>
              <a:lnTo>
                <a:pt x="0" y="34969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64161-C256-44A1-9A9D-85F7527D3E0D}">
      <dsp:nvSpPr>
        <dsp:cNvPr id="0" name=""/>
        <dsp:cNvSpPr/>
      </dsp:nvSpPr>
      <dsp:spPr>
        <a:xfrm>
          <a:off x="1469578" y="973825"/>
          <a:ext cx="1202382" cy="7635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CE73F9-CA37-4F2F-B2D5-4B4D8E14554E}">
      <dsp:nvSpPr>
        <dsp:cNvPr id="0" name=""/>
        <dsp:cNvSpPr/>
      </dsp:nvSpPr>
      <dsp:spPr>
        <a:xfrm>
          <a:off x="1603176" y="1100743"/>
          <a:ext cx="1202382" cy="7635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a:t>At the end of this topic, You should be able to:</a:t>
          </a:r>
          <a:endParaRPr lang="en-US" sz="1100" kern="1200"/>
        </a:p>
      </dsp:txBody>
      <dsp:txXfrm>
        <a:off x="1625539" y="1123106"/>
        <a:ext cx="1157656" cy="718786"/>
      </dsp:txXfrm>
    </dsp:sp>
    <dsp:sp modelId="{B160D8DF-AF3B-40D2-9404-03BDF3622D3B}">
      <dsp:nvSpPr>
        <dsp:cNvPr id="0" name=""/>
        <dsp:cNvSpPr/>
      </dsp:nvSpPr>
      <dsp:spPr>
        <a:xfrm>
          <a:off x="0" y="2087031"/>
          <a:ext cx="1202382" cy="7635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6C2AAF-2560-48A3-9220-57F3A996EFC7}">
      <dsp:nvSpPr>
        <dsp:cNvPr id="0" name=""/>
        <dsp:cNvSpPr/>
      </dsp:nvSpPr>
      <dsp:spPr>
        <a:xfrm>
          <a:off x="133598" y="2213949"/>
          <a:ext cx="1202382" cy="7635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React </a:t>
          </a:r>
        </a:p>
      </dsp:txBody>
      <dsp:txXfrm>
        <a:off x="155961" y="2236312"/>
        <a:ext cx="1157656" cy="718786"/>
      </dsp:txXfrm>
    </dsp:sp>
    <dsp:sp modelId="{F36A16CC-2469-46EA-BED9-00515EA5213D}">
      <dsp:nvSpPr>
        <dsp:cNvPr id="0" name=""/>
        <dsp:cNvSpPr/>
      </dsp:nvSpPr>
      <dsp:spPr>
        <a:xfrm>
          <a:off x="1469578" y="2087031"/>
          <a:ext cx="1202382" cy="7635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E13067-A0B6-45B6-9931-4801D0A23BD9}">
      <dsp:nvSpPr>
        <dsp:cNvPr id="0" name=""/>
        <dsp:cNvSpPr/>
      </dsp:nvSpPr>
      <dsp:spPr>
        <a:xfrm>
          <a:off x="1603176" y="2213949"/>
          <a:ext cx="1202382" cy="7635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Response</a:t>
          </a:r>
        </a:p>
      </dsp:txBody>
      <dsp:txXfrm>
        <a:off x="1625539" y="2236312"/>
        <a:ext cx="1157656" cy="718786"/>
      </dsp:txXfrm>
    </dsp:sp>
    <dsp:sp modelId="{1B367C2A-C5C4-49C4-B00A-1E2D097D5231}">
      <dsp:nvSpPr>
        <dsp:cNvPr id="0" name=""/>
        <dsp:cNvSpPr/>
      </dsp:nvSpPr>
      <dsp:spPr>
        <a:xfrm>
          <a:off x="2939157" y="2087031"/>
          <a:ext cx="1202382" cy="76351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3FF1FF-319A-4260-82B2-620C8A730484}">
      <dsp:nvSpPr>
        <dsp:cNvPr id="0" name=""/>
        <dsp:cNvSpPr/>
      </dsp:nvSpPr>
      <dsp:spPr>
        <a:xfrm>
          <a:off x="3072755" y="2213949"/>
          <a:ext cx="1202382" cy="76351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Recover</a:t>
          </a:r>
        </a:p>
      </dsp:txBody>
      <dsp:txXfrm>
        <a:off x="3095118" y="2236312"/>
        <a:ext cx="1157656" cy="718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2863D5-224D-4C09-A3A2-987E054FC771}">
      <dsp:nvSpPr>
        <dsp:cNvPr id="0" name=""/>
        <dsp:cNvSpPr/>
      </dsp:nvSpPr>
      <dsp:spPr>
        <a:xfrm>
          <a:off x="0" y="329780"/>
          <a:ext cx="8810625" cy="1260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3802" tIns="333248" rIns="68380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Person from senior management </a:t>
          </a:r>
        </a:p>
        <a:p>
          <a:pPr marL="171450" lvl="1" indent="-171450" algn="l" defTabSz="711200">
            <a:lnSpc>
              <a:spcPct val="90000"/>
            </a:lnSpc>
            <a:spcBef>
              <a:spcPct val="0"/>
            </a:spcBef>
            <a:spcAft>
              <a:spcPct val="15000"/>
            </a:spcAft>
            <a:buChar char="•"/>
          </a:pPr>
          <a:r>
            <a:rPr lang="en-US" sz="1600" kern="1200"/>
            <a:t>Has the authority to carry out incident response activities. </a:t>
          </a:r>
        </a:p>
        <a:p>
          <a:pPr marL="171450" lvl="1" indent="-171450" algn="l" defTabSz="711200">
            <a:lnSpc>
              <a:spcPct val="90000"/>
            </a:lnSpc>
            <a:spcBef>
              <a:spcPct val="0"/>
            </a:spcBef>
            <a:spcAft>
              <a:spcPct val="15000"/>
            </a:spcAft>
            <a:buChar char="•"/>
          </a:pPr>
          <a:r>
            <a:rPr lang="en-US" sz="1600" kern="1200"/>
            <a:t>Answers and reports  directly to top management (e.g. CEO).</a:t>
          </a:r>
        </a:p>
      </dsp:txBody>
      <dsp:txXfrm>
        <a:off x="0" y="329780"/>
        <a:ext cx="8810625" cy="1260000"/>
      </dsp:txXfrm>
    </dsp:sp>
    <dsp:sp modelId="{4849AD43-DFDA-4EC9-B820-415A9DE2777C}">
      <dsp:nvSpPr>
        <dsp:cNvPr id="0" name=""/>
        <dsp:cNvSpPr/>
      </dsp:nvSpPr>
      <dsp:spPr>
        <a:xfrm>
          <a:off x="440531" y="93620"/>
          <a:ext cx="6167437" cy="4723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114" tIns="0" rIns="233114" bIns="0" numCol="1" spcCol="1270" anchor="ctr" anchorCtr="0">
          <a:noAutofit/>
        </a:bodyPr>
        <a:lstStyle/>
        <a:p>
          <a:pPr marL="0" lvl="0" indent="0" algn="l" defTabSz="711200">
            <a:lnSpc>
              <a:spcPct val="90000"/>
            </a:lnSpc>
            <a:spcBef>
              <a:spcPct val="0"/>
            </a:spcBef>
            <a:spcAft>
              <a:spcPct val="35000"/>
            </a:spcAft>
            <a:buNone/>
          </a:pPr>
          <a:r>
            <a:rPr lang="en-US" sz="1600" b="1" kern="1200"/>
            <a:t>Director</a:t>
          </a:r>
          <a:r>
            <a:rPr lang="en-US" sz="1600" kern="1200"/>
            <a:t> </a:t>
          </a:r>
        </a:p>
      </dsp:txBody>
      <dsp:txXfrm>
        <a:off x="463588" y="116677"/>
        <a:ext cx="6121323" cy="426206"/>
      </dsp:txXfrm>
    </dsp:sp>
    <dsp:sp modelId="{8B9E2183-DCA7-4391-BBFC-C97D49FDCF5D}">
      <dsp:nvSpPr>
        <dsp:cNvPr id="0" name=""/>
        <dsp:cNvSpPr/>
      </dsp:nvSpPr>
      <dsp:spPr>
        <a:xfrm>
          <a:off x="0" y="1912341"/>
          <a:ext cx="8810625" cy="2520000"/>
        </a:xfrm>
        <a:prstGeom prst="rect">
          <a:avLst/>
        </a:prstGeom>
        <a:solidFill>
          <a:schemeClr val="lt2">
            <a:alpha val="90000"/>
            <a:hueOff val="0"/>
            <a:satOff val="0"/>
            <a:lumOff val="0"/>
            <a:alphaOff val="0"/>
          </a:schemeClr>
        </a:solidFill>
        <a:ln w="9525" cap="flat" cmpd="sng" algn="ctr">
          <a:solidFill>
            <a:schemeClr val="dk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683802" tIns="333248" rIns="68380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a:t>Makes sure that incident response activities are executed in the right order and at the right time. </a:t>
          </a:r>
        </a:p>
        <a:p>
          <a:pPr marL="171450" lvl="1" indent="-171450" algn="l" defTabSz="711200">
            <a:lnSpc>
              <a:spcPct val="90000"/>
            </a:lnSpc>
            <a:spcBef>
              <a:spcPct val="0"/>
            </a:spcBef>
            <a:spcAft>
              <a:spcPct val="15000"/>
            </a:spcAft>
            <a:buChar char="•"/>
          </a:pPr>
          <a:r>
            <a:rPr lang="en-US" sz="1600" kern="1200"/>
            <a:t>Ensures that the technicians and the Evidence and Response Handler have the resources necessary to carry out their duties. </a:t>
          </a:r>
        </a:p>
        <a:p>
          <a:pPr marL="171450" lvl="1" indent="-171450" algn="l" defTabSz="711200">
            <a:lnSpc>
              <a:spcPct val="90000"/>
            </a:lnSpc>
            <a:spcBef>
              <a:spcPct val="0"/>
            </a:spcBef>
            <a:spcAft>
              <a:spcPct val="15000"/>
            </a:spcAft>
            <a:buChar char="•"/>
          </a:pPr>
          <a:r>
            <a:rPr lang="en-US" sz="1600" kern="1200"/>
            <a:t>Responsible for preparing an incident report and briefing any findings and/or determinations to senior management. </a:t>
          </a:r>
        </a:p>
        <a:p>
          <a:pPr marL="171450" lvl="1" indent="-171450" algn="l" defTabSz="711200">
            <a:lnSpc>
              <a:spcPct val="90000"/>
            </a:lnSpc>
            <a:spcBef>
              <a:spcPct val="0"/>
            </a:spcBef>
            <a:spcAft>
              <a:spcPct val="15000"/>
            </a:spcAft>
            <a:buChar char="•"/>
          </a:pPr>
          <a:r>
            <a:rPr lang="en-US" sz="1600" kern="1200"/>
            <a:t>Also responsible for interfacing with law enforcement and other IRTs.</a:t>
          </a:r>
        </a:p>
        <a:p>
          <a:pPr marL="171450" lvl="1" indent="-171450" algn="l" defTabSz="711200">
            <a:lnSpc>
              <a:spcPct val="90000"/>
            </a:lnSpc>
            <a:spcBef>
              <a:spcPct val="0"/>
            </a:spcBef>
            <a:spcAft>
              <a:spcPct val="15000"/>
            </a:spcAft>
            <a:buChar char="•"/>
          </a:pPr>
          <a:r>
            <a:rPr lang="en-US" sz="1600" kern="1200"/>
            <a:t>Reports to the Director</a:t>
          </a:r>
        </a:p>
      </dsp:txBody>
      <dsp:txXfrm>
        <a:off x="0" y="1912341"/>
        <a:ext cx="8810625" cy="2520000"/>
      </dsp:txXfrm>
    </dsp:sp>
    <dsp:sp modelId="{1B4F1AC5-A715-49CD-9B00-4087CA042E39}">
      <dsp:nvSpPr>
        <dsp:cNvPr id="0" name=""/>
        <dsp:cNvSpPr/>
      </dsp:nvSpPr>
      <dsp:spPr>
        <a:xfrm>
          <a:off x="440531" y="1676180"/>
          <a:ext cx="6167437" cy="472320"/>
        </a:xfrm>
        <a:prstGeom prst="roundRect">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33114" tIns="0" rIns="233114" bIns="0" numCol="1" spcCol="1270" anchor="ctr" anchorCtr="0">
          <a:noAutofit/>
        </a:bodyPr>
        <a:lstStyle/>
        <a:p>
          <a:pPr marL="0" lvl="0" indent="0" algn="l" defTabSz="711200">
            <a:lnSpc>
              <a:spcPct val="90000"/>
            </a:lnSpc>
            <a:spcBef>
              <a:spcPct val="0"/>
            </a:spcBef>
            <a:spcAft>
              <a:spcPct val="35000"/>
            </a:spcAft>
            <a:buNone/>
          </a:pPr>
          <a:r>
            <a:rPr lang="en-US" sz="1600" b="1" kern="1200"/>
            <a:t>Lead Investigator </a:t>
          </a:r>
          <a:endParaRPr lang="en-US" sz="1600" kern="1200"/>
        </a:p>
      </dsp:txBody>
      <dsp:txXfrm>
        <a:off x="463588" y="1699237"/>
        <a:ext cx="6121323" cy="4262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044AD2-9EAD-4F60-9AC4-80D70C13255C}">
      <dsp:nvSpPr>
        <dsp:cNvPr id="0" name=""/>
        <dsp:cNvSpPr/>
      </dsp:nvSpPr>
      <dsp:spPr>
        <a:xfrm>
          <a:off x="0" y="552"/>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BED7FD-9AD0-41E1-8A9D-63B1B2723CDE}">
      <dsp:nvSpPr>
        <dsp:cNvPr id="0" name=""/>
        <dsp:cNvSpPr/>
      </dsp:nvSpPr>
      <dsp:spPr>
        <a:xfrm>
          <a:off x="0" y="552"/>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Forensic Technicians </a:t>
          </a:r>
          <a:endParaRPr lang="en-US" sz="1700" kern="1200"/>
        </a:p>
      </dsp:txBody>
      <dsp:txXfrm>
        <a:off x="0" y="552"/>
        <a:ext cx="8810625" cy="646408"/>
      </dsp:txXfrm>
    </dsp:sp>
    <dsp:sp modelId="{E40AF7C5-8DBB-4AB2-88E8-A212342BE3BC}">
      <dsp:nvSpPr>
        <dsp:cNvPr id="0" name=""/>
        <dsp:cNvSpPr/>
      </dsp:nvSpPr>
      <dsp:spPr>
        <a:xfrm>
          <a:off x="0" y="646960"/>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8CEF72-7D33-465A-8870-A4A3051CDB17}">
      <dsp:nvSpPr>
        <dsp:cNvPr id="0" name=""/>
        <dsp:cNvSpPr/>
      </dsp:nvSpPr>
      <dsp:spPr>
        <a:xfrm>
          <a:off x="0" y="646960"/>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Carry's out incident response tasks at the direction of the Lead Investigator. </a:t>
          </a:r>
        </a:p>
      </dsp:txBody>
      <dsp:txXfrm>
        <a:off x="0" y="646960"/>
        <a:ext cx="8810625" cy="646408"/>
      </dsp:txXfrm>
    </dsp:sp>
    <dsp:sp modelId="{3DC17486-0E27-4B97-A5B8-2FB468B5DF29}">
      <dsp:nvSpPr>
        <dsp:cNvPr id="0" name=""/>
        <dsp:cNvSpPr/>
      </dsp:nvSpPr>
      <dsp:spPr>
        <a:xfrm>
          <a:off x="0" y="1293368"/>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939C77-B9E8-4862-B9FF-CFD43827FF78}">
      <dsp:nvSpPr>
        <dsp:cNvPr id="0" name=""/>
        <dsp:cNvSpPr/>
      </dsp:nvSpPr>
      <dsp:spPr>
        <a:xfrm>
          <a:off x="0" y="1293368"/>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Must be experts at what they do. It is likely that more than one technician will be required because different systems and configurations require different skills and knowledge. </a:t>
          </a:r>
        </a:p>
      </dsp:txBody>
      <dsp:txXfrm>
        <a:off x="0" y="1293368"/>
        <a:ext cx="8810625" cy="646408"/>
      </dsp:txXfrm>
    </dsp:sp>
    <dsp:sp modelId="{2ABCD08D-9036-4E8F-9A17-22A692CAEDC8}">
      <dsp:nvSpPr>
        <dsp:cNvPr id="0" name=""/>
        <dsp:cNvSpPr/>
      </dsp:nvSpPr>
      <dsp:spPr>
        <a:xfrm>
          <a:off x="0" y="1939776"/>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98772D-CE7B-4E92-A44D-77A1295FF7FA}">
      <dsp:nvSpPr>
        <dsp:cNvPr id="0" name=""/>
        <dsp:cNvSpPr/>
      </dsp:nvSpPr>
      <dsp:spPr>
        <a:xfrm>
          <a:off x="0" y="1939776"/>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Are responsible for analyzing that evidence, and reporting on their findings.</a:t>
          </a:r>
        </a:p>
      </dsp:txBody>
      <dsp:txXfrm>
        <a:off x="0" y="1939776"/>
        <a:ext cx="8810625" cy="646408"/>
      </dsp:txXfrm>
    </dsp:sp>
    <dsp:sp modelId="{BB46F302-B302-49A6-BEBC-827CE3C91149}">
      <dsp:nvSpPr>
        <dsp:cNvPr id="0" name=""/>
        <dsp:cNvSpPr/>
      </dsp:nvSpPr>
      <dsp:spPr>
        <a:xfrm>
          <a:off x="0" y="2586185"/>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D4DBD4-03AB-496B-A8F4-FDD051303800}">
      <dsp:nvSpPr>
        <dsp:cNvPr id="0" name=""/>
        <dsp:cNvSpPr/>
      </dsp:nvSpPr>
      <dsp:spPr>
        <a:xfrm>
          <a:off x="0" y="2586185"/>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Response Handler </a:t>
          </a:r>
          <a:endParaRPr lang="en-US" sz="1700" kern="1200"/>
        </a:p>
      </dsp:txBody>
      <dsp:txXfrm>
        <a:off x="0" y="2586185"/>
        <a:ext cx="8810625" cy="646408"/>
      </dsp:txXfrm>
    </dsp:sp>
    <dsp:sp modelId="{0FCCAD05-FB48-4776-AB1E-6B824550EB13}">
      <dsp:nvSpPr>
        <dsp:cNvPr id="0" name=""/>
        <dsp:cNvSpPr/>
      </dsp:nvSpPr>
      <dsp:spPr>
        <a:xfrm>
          <a:off x="0" y="3232593"/>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590C7A-5545-4B0F-BA8F-6866C52B7DE4}">
      <dsp:nvSpPr>
        <dsp:cNvPr id="0" name=""/>
        <dsp:cNvSpPr/>
      </dsp:nvSpPr>
      <dsp:spPr>
        <a:xfrm>
          <a:off x="0" y="3232593"/>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Usually the first one on the scene and must react quickly. </a:t>
          </a:r>
        </a:p>
      </dsp:txBody>
      <dsp:txXfrm>
        <a:off x="0" y="3232593"/>
        <a:ext cx="8810625" cy="646408"/>
      </dsp:txXfrm>
    </dsp:sp>
    <dsp:sp modelId="{D275D4AE-900B-40CA-BC6E-E91E78BEC88B}">
      <dsp:nvSpPr>
        <dsp:cNvPr id="0" name=""/>
        <dsp:cNvSpPr/>
      </dsp:nvSpPr>
      <dsp:spPr>
        <a:xfrm>
          <a:off x="0" y="3879001"/>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9BEB9C-B621-4BC7-A83D-CDE940F5069C}">
      <dsp:nvSpPr>
        <dsp:cNvPr id="0" name=""/>
        <dsp:cNvSpPr/>
      </dsp:nvSpPr>
      <dsp:spPr>
        <a:xfrm>
          <a:off x="0" y="3879001"/>
          <a:ext cx="8810625" cy="6464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The responsibilities of the response handler is to secure the crime scene and collect evidence.</a:t>
          </a:r>
        </a:p>
      </dsp:txBody>
      <dsp:txXfrm>
        <a:off x="0" y="3879001"/>
        <a:ext cx="8810625" cy="6464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14B606-E724-4BB9-8C64-AFA7D3AE1302}">
      <dsp:nvSpPr>
        <dsp:cNvPr id="0" name=""/>
        <dsp:cNvSpPr/>
      </dsp:nvSpPr>
      <dsp:spPr>
        <a:xfrm>
          <a:off x="0" y="2209"/>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74659C-238B-4814-99B9-8E202DEE4CE3}">
      <dsp:nvSpPr>
        <dsp:cNvPr id="0" name=""/>
        <dsp:cNvSpPr/>
      </dsp:nvSpPr>
      <dsp:spPr>
        <a:xfrm>
          <a:off x="0" y="2209"/>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Evidence Handler’s </a:t>
          </a:r>
          <a:endParaRPr lang="en-US" sz="1700" kern="1200"/>
        </a:p>
      </dsp:txBody>
      <dsp:txXfrm>
        <a:off x="0" y="2209"/>
        <a:ext cx="8810625" cy="753590"/>
      </dsp:txXfrm>
    </dsp:sp>
    <dsp:sp modelId="{47C35E51-F2DE-420B-B5C1-3F998D603C74}">
      <dsp:nvSpPr>
        <dsp:cNvPr id="0" name=""/>
        <dsp:cNvSpPr/>
      </dsp:nvSpPr>
      <dsp:spPr>
        <a:xfrm>
          <a:off x="0" y="755800"/>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054D85-A015-43C2-AA8D-63909ED3C402}">
      <dsp:nvSpPr>
        <dsp:cNvPr id="0" name=""/>
        <dsp:cNvSpPr/>
      </dsp:nvSpPr>
      <dsp:spPr>
        <a:xfrm>
          <a:off x="0" y="755800"/>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Function is to protect all evidence gathered during the course of the incident. </a:t>
          </a:r>
        </a:p>
      </dsp:txBody>
      <dsp:txXfrm>
        <a:off x="0" y="755800"/>
        <a:ext cx="8810625" cy="753590"/>
      </dsp:txXfrm>
    </dsp:sp>
    <dsp:sp modelId="{B9F433BE-6A65-471B-A108-F023B45E7C0C}">
      <dsp:nvSpPr>
        <dsp:cNvPr id="0" name=""/>
        <dsp:cNvSpPr/>
      </dsp:nvSpPr>
      <dsp:spPr>
        <a:xfrm>
          <a:off x="0" y="1509390"/>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2B455-2AEF-4E2B-A85E-2BADCB6D62E4}">
      <dsp:nvSpPr>
        <dsp:cNvPr id="0" name=""/>
        <dsp:cNvSpPr/>
      </dsp:nvSpPr>
      <dsp:spPr>
        <a:xfrm>
          <a:off x="0" y="1509390"/>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This person will receive any evidence that is collected by technicians, ensure that it is properly tagged, check it into and out of protective custody, and maintain a strict chain of custody.</a:t>
          </a:r>
        </a:p>
      </dsp:txBody>
      <dsp:txXfrm>
        <a:off x="0" y="1509390"/>
        <a:ext cx="8810625" cy="753590"/>
      </dsp:txXfrm>
    </dsp:sp>
    <dsp:sp modelId="{D68048D6-E1A2-4711-AA09-BCAA39E0D08D}">
      <dsp:nvSpPr>
        <dsp:cNvPr id="0" name=""/>
        <dsp:cNvSpPr/>
      </dsp:nvSpPr>
      <dsp:spPr>
        <a:xfrm>
          <a:off x="0" y="2262981"/>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5E9DD2-F0E8-4226-8F5C-A2F50663B8E5}">
      <dsp:nvSpPr>
        <dsp:cNvPr id="0" name=""/>
        <dsp:cNvSpPr/>
      </dsp:nvSpPr>
      <dsp:spPr>
        <a:xfrm>
          <a:off x="0" y="2262981"/>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a:t>Legal Adviser’s </a:t>
          </a:r>
          <a:endParaRPr lang="en-US" sz="1700" kern="1200"/>
        </a:p>
      </dsp:txBody>
      <dsp:txXfrm>
        <a:off x="0" y="2262981"/>
        <a:ext cx="8810625" cy="753590"/>
      </dsp:txXfrm>
    </dsp:sp>
    <dsp:sp modelId="{A5F1473A-A573-48A4-8589-15E22E6B236C}">
      <dsp:nvSpPr>
        <dsp:cNvPr id="0" name=""/>
        <dsp:cNvSpPr/>
      </dsp:nvSpPr>
      <dsp:spPr>
        <a:xfrm>
          <a:off x="0" y="3016571"/>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0AF5F3-E687-40B0-8235-711B200F4BA5}">
      <dsp:nvSpPr>
        <dsp:cNvPr id="0" name=""/>
        <dsp:cNvSpPr/>
      </dsp:nvSpPr>
      <dsp:spPr>
        <a:xfrm>
          <a:off x="0" y="3016571"/>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Job is to provide guidance consistent with all applicable state and federal laws. </a:t>
          </a:r>
        </a:p>
      </dsp:txBody>
      <dsp:txXfrm>
        <a:off x="0" y="3016571"/>
        <a:ext cx="8810625" cy="753590"/>
      </dsp:txXfrm>
    </dsp:sp>
    <dsp:sp modelId="{AAB8432C-8593-4400-AA4D-05D767DBCE81}">
      <dsp:nvSpPr>
        <dsp:cNvPr id="0" name=""/>
        <dsp:cNvSpPr/>
      </dsp:nvSpPr>
      <dsp:spPr>
        <a:xfrm>
          <a:off x="0" y="3770161"/>
          <a:ext cx="881062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4DD7E1-0D13-4E4D-9D87-4A8DD13BC6C1}">
      <dsp:nvSpPr>
        <dsp:cNvPr id="0" name=""/>
        <dsp:cNvSpPr/>
      </dsp:nvSpPr>
      <dsp:spPr>
        <a:xfrm>
          <a:off x="0" y="3770161"/>
          <a:ext cx="8810625" cy="7535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Is responsible for helping the company decide whether to pursue any kind of legal action.</a:t>
          </a:r>
        </a:p>
      </dsp:txBody>
      <dsp:txXfrm>
        <a:off x="0" y="3770161"/>
        <a:ext cx="8810625" cy="7535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0223FC-27E7-4C9D-AB0D-389AF04B1170}">
      <dsp:nvSpPr>
        <dsp:cNvPr id="0" name=""/>
        <dsp:cNvSpPr/>
      </dsp:nvSpPr>
      <dsp:spPr>
        <a:xfrm>
          <a:off x="775934" y="2281182"/>
          <a:ext cx="503743" cy="791947"/>
        </a:xfrm>
        <a:custGeom>
          <a:avLst/>
          <a:gdLst/>
          <a:ahLst/>
          <a:cxnLst/>
          <a:rect l="0" t="0" r="0" b="0"/>
          <a:pathLst>
            <a:path>
              <a:moveTo>
                <a:pt x="0" y="0"/>
              </a:moveTo>
              <a:lnTo>
                <a:pt x="251871" y="0"/>
              </a:lnTo>
              <a:lnTo>
                <a:pt x="251871" y="791947"/>
              </a:lnTo>
              <a:lnTo>
                <a:pt x="503743" y="79194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04341" y="2653691"/>
        <a:ext cx="46929" cy="46929"/>
      </dsp:txXfrm>
    </dsp:sp>
    <dsp:sp modelId="{917AB7CC-08E3-4479-996A-CFB21A6BF3EB}">
      <dsp:nvSpPr>
        <dsp:cNvPr id="0" name=""/>
        <dsp:cNvSpPr/>
      </dsp:nvSpPr>
      <dsp:spPr>
        <a:xfrm>
          <a:off x="775934" y="1489234"/>
          <a:ext cx="503743" cy="791947"/>
        </a:xfrm>
        <a:custGeom>
          <a:avLst/>
          <a:gdLst/>
          <a:ahLst/>
          <a:cxnLst/>
          <a:rect l="0" t="0" r="0" b="0"/>
          <a:pathLst>
            <a:path>
              <a:moveTo>
                <a:pt x="0" y="791947"/>
              </a:moveTo>
              <a:lnTo>
                <a:pt x="251871" y="791947"/>
              </a:lnTo>
              <a:lnTo>
                <a:pt x="251871" y="0"/>
              </a:lnTo>
              <a:lnTo>
                <a:pt x="503743"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04341" y="1861744"/>
        <a:ext cx="46929" cy="46929"/>
      </dsp:txXfrm>
    </dsp:sp>
    <dsp:sp modelId="{F3FBEB2B-40CE-45F7-A7FE-6A74844E171D}">
      <dsp:nvSpPr>
        <dsp:cNvPr id="0" name=""/>
        <dsp:cNvSpPr/>
      </dsp:nvSpPr>
      <dsp:spPr>
        <a:xfrm rot="16200000">
          <a:off x="-1628808" y="1897232"/>
          <a:ext cx="4041583" cy="767900"/>
        </a:xfrm>
        <a:prstGeom prst="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rgbClr val="FF0000"/>
              </a:solidFill>
            </a:rPr>
            <a:t>Signs</a:t>
          </a:r>
          <a:r>
            <a:rPr lang="en-US" sz="2800" b="1" kern="1200" dirty="0"/>
            <a:t> of an </a:t>
          </a:r>
          <a:r>
            <a:rPr lang="en-US" sz="2800" b="1" kern="1200" dirty="0">
              <a:solidFill>
                <a:srgbClr val="FF0000"/>
              </a:solidFill>
            </a:rPr>
            <a:t>incident</a:t>
          </a:r>
          <a:r>
            <a:rPr lang="en-US" sz="2800" b="1" kern="1200" dirty="0"/>
            <a:t> </a:t>
          </a:r>
        </a:p>
      </dsp:txBody>
      <dsp:txXfrm>
        <a:off x="-1628808" y="1897232"/>
        <a:ext cx="4041583" cy="767900"/>
      </dsp:txXfrm>
    </dsp:sp>
    <dsp:sp modelId="{F3B35169-1BCB-4C5C-AEEA-3608D920ED71}">
      <dsp:nvSpPr>
        <dsp:cNvPr id="0" name=""/>
        <dsp:cNvSpPr/>
      </dsp:nvSpPr>
      <dsp:spPr>
        <a:xfrm>
          <a:off x="1279677" y="793274"/>
          <a:ext cx="7093658" cy="1391920"/>
        </a:xfrm>
        <a:prstGeom prst="rect">
          <a:avLst/>
        </a:prstGeom>
        <a:solidFill>
          <a:srgbClr val="FFC000"/>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dirty="0"/>
            <a:t>Precursors:</a:t>
          </a:r>
          <a:r>
            <a:rPr lang="en-US" sz="2000" i="1" kern="1200" dirty="0"/>
            <a:t> </a:t>
          </a:r>
          <a:r>
            <a:rPr lang="en-US" sz="2000" kern="1200" dirty="0"/>
            <a:t>a sign that an incident may occur in the future</a:t>
          </a:r>
          <a:endParaRPr lang="en-US" sz="2800" kern="1200" dirty="0"/>
        </a:p>
      </dsp:txBody>
      <dsp:txXfrm>
        <a:off x="1279677" y="793274"/>
        <a:ext cx="7093658" cy="1391920"/>
      </dsp:txXfrm>
    </dsp:sp>
    <dsp:sp modelId="{B327E7E7-F4B5-476A-9E12-D005257DD214}">
      <dsp:nvSpPr>
        <dsp:cNvPr id="0" name=""/>
        <dsp:cNvSpPr/>
      </dsp:nvSpPr>
      <dsp:spPr>
        <a:xfrm>
          <a:off x="1279677" y="2377170"/>
          <a:ext cx="7093658" cy="1391920"/>
        </a:xfrm>
        <a:prstGeom prst="rect">
          <a:avLst/>
        </a:prstGeom>
        <a:solidFill>
          <a:srgbClr val="A2FFA3"/>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700" tIns="12700" rIns="12700" bIns="12700" numCol="1" spcCol="1270" anchor="ctr" anchorCtr="0">
          <a:noAutofit/>
        </a:bodyPr>
        <a:lstStyle/>
        <a:p>
          <a:pPr marL="0" lvl="0" indent="0" algn="ctr" defTabSz="889000">
            <a:lnSpc>
              <a:spcPct val="150000"/>
            </a:lnSpc>
            <a:spcBef>
              <a:spcPct val="0"/>
            </a:spcBef>
            <a:spcAft>
              <a:spcPct val="35000"/>
            </a:spcAft>
            <a:buNone/>
          </a:pPr>
          <a:r>
            <a:rPr lang="en-US" sz="2000" b="1" kern="1200" dirty="0"/>
            <a:t>Indicators: </a:t>
          </a:r>
          <a:r>
            <a:rPr lang="en-US" sz="2000" kern="1200" dirty="0"/>
            <a:t>a sign that an incident may have occurred or may be occurring now</a:t>
          </a:r>
        </a:p>
      </dsp:txBody>
      <dsp:txXfrm>
        <a:off x="1279677" y="2377170"/>
        <a:ext cx="7093658" cy="13919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sz="quarter" idx="1"/>
          </p:nvPr>
        </p:nvSpPr>
        <p:spPr>
          <a:xfrm>
            <a:off x="3855839" y="1"/>
            <a:ext cx="2949786" cy="496967"/>
          </a:xfrm>
          <a:prstGeom prst="rect">
            <a:avLst/>
          </a:prstGeom>
        </p:spPr>
        <p:txBody>
          <a:bodyPr vert="horz" lIns="92446" tIns="46223" rIns="92446" bIns="46223" rtlCol="0"/>
          <a:lstStyle>
            <a:lvl1pPr algn="r">
              <a:defRPr sz="1200"/>
            </a:lvl1pPr>
          </a:lstStyle>
          <a:p>
            <a:fld id="{1B5F3EFF-22B5-47CF-ADDD-E6D13F55E143}" type="datetimeFigureOut">
              <a:rPr lang="en-MY" smtClean="0"/>
              <a:t>6/6/2023</a:t>
            </a:fld>
            <a:endParaRPr lang="en-MY"/>
          </a:p>
        </p:txBody>
      </p:sp>
      <p:sp>
        <p:nvSpPr>
          <p:cNvPr id="4" name="Footer Placeholder 3"/>
          <p:cNvSpPr>
            <a:spLocks noGrp="1"/>
          </p:cNvSpPr>
          <p:nvPr>
            <p:ph type="ftr" sz="quarter" idx="2"/>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5" name="Slide Number Placeholder 4"/>
          <p:cNvSpPr>
            <a:spLocks noGrp="1"/>
          </p:cNvSpPr>
          <p:nvPr>
            <p:ph type="sldNum" sz="quarter" idx="3"/>
          </p:nvPr>
        </p:nvSpPr>
        <p:spPr>
          <a:xfrm>
            <a:off x="3855839" y="9440647"/>
            <a:ext cx="2949786" cy="496967"/>
          </a:xfrm>
          <a:prstGeom prst="rect">
            <a:avLst/>
          </a:prstGeom>
        </p:spPr>
        <p:txBody>
          <a:bodyPr vert="horz" lIns="92446" tIns="46223" rIns="92446" bIns="46223" rtlCol="0" anchor="b"/>
          <a:lstStyle>
            <a:lvl1pPr algn="r">
              <a:defRPr sz="1200"/>
            </a:lvl1pPr>
          </a:lstStyle>
          <a:p>
            <a:fld id="{946F7AA4-6045-4F63-A044-1CAA346F8A95}" type="slidenum">
              <a:rPr lang="en-MY" smtClean="0"/>
              <a:t>‹#›</a:t>
            </a:fld>
            <a:endParaRPr lang="en-MY"/>
          </a:p>
        </p:txBody>
      </p:sp>
    </p:spTree>
    <p:extLst>
      <p:ext uri="{BB962C8B-B14F-4D97-AF65-F5344CB8AC3E}">
        <p14:creationId xmlns:p14="http://schemas.microsoft.com/office/powerpoint/2010/main" val="3199051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idx="1"/>
          </p:nvPr>
        </p:nvSpPr>
        <p:spPr>
          <a:xfrm>
            <a:off x="3855839" y="1"/>
            <a:ext cx="2949786" cy="496967"/>
          </a:xfrm>
          <a:prstGeom prst="rect">
            <a:avLst/>
          </a:prstGeom>
        </p:spPr>
        <p:txBody>
          <a:bodyPr vert="horz" lIns="92446" tIns="46223" rIns="92446" bIns="46223" rtlCol="0"/>
          <a:lstStyle>
            <a:lvl1pPr algn="r">
              <a:defRPr sz="1200"/>
            </a:lvl1pPr>
          </a:lstStyle>
          <a:p>
            <a:fld id="{65E319F6-921C-47E3-B1D8-113A8A141E54}" type="datetimeFigureOut">
              <a:rPr lang="en-MY" smtClean="0"/>
              <a:t>6/6/2023</a:t>
            </a:fld>
            <a:endParaRPr lang="en-MY"/>
          </a:p>
        </p:txBody>
      </p:sp>
      <p:sp>
        <p:nvSpPr>
          <p:cNvPr id="4" name="Slide Image Placeholder 3"/>
          <p:cNvSpPr>
            <a:spLocks noGrp="1" noRot="1" noChangeAspect="1"/>
          </p:cNvSpPr>
          <p:nvPr>
            <p:ph type="sldImg" idx="2"/>
          </p:nvPr>
        </p:nvSpPr>
        <p:spPr>
          <a:xfrm>
            <a:off x="917575" y="744538"/>
            <a:ext cx="4972050" cy="3729037"/>
          </a:xfrm>
          <a:prstGeom prst="rect">
            <a:avLst/>
          </a:prstGeom>
          <a:noFill/>
          <a:ln w="12700">
            <a:solidFill>
              <a:prstClr val="black"/>
            </a:solidFill>
          </a:ln>
        </p:spPr>
        <p:txBody>
          <a:bodyPr vert="horz" lIns="92446" tIns="46223" rIns="92446" bIns="46223" rtlCol="0" anchor="ctr"/>
          <a:lstStyle/>
          <a:p>
            <a:endParaRPr lang="en-MY"/>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7" name="Slide Number Placeholder 6"/>
          <p:cNvSpPr>
            <a:spLocks noGrp="1"/>
          </p:cNvSpPr>
          <p:nvPr>
            <p:ph type="sldNum" sz="quarter" idx="5"/>
          </p:nvPr>
        </p:nvSpPr>
        <p:spPr>
          <a:xfrm>
            <a:off x="3855839" y="9440647"/>
            <a:ext cx="2949786" cy="496967"/>
          </a:xfrm>
          <a:prstGeom prst="rect">
            <a:avLst/>
          </a:prstGeom>
        </p:spPr>
        <p:txBody>
          <a:bodyPr vert="horz" lIns="92446" tIns="46223" rIns="92446" bIns="46223" rtlCol="0" anchor="b"/>
          <a:lstStyle>
            <a:lvl1pPr algn="r">
              <a:defRPr sz="1200"/>
            </a:lvl1pPr>
          </a:lstStyle>
          <a:p>
            <a:fld id="{D7EF35C1-2CF9-4F9C-ADB3-E905147F31FC}" type="slidenum">
              <a:rPr lang="en-MY" smtClean="0"/>
              <a:t>‹#›</a:t>
            </a:fld>
            <a:endParaRPr lang="en-MY"/>
          </a:p>
        </p:txBody>
      </p:sp>
    </p:spTree>
    <p:extLst>
      <p:ext uri="{BB962C8B-B14F-4D97-AF65-F5344CB8AC3E}">
        <p14:creationId xmlns:p14="http://schemas.microsoft.com/office/powerpoint/2010/main" val="486442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D7EF35C1-2CF9-4F9C-ADB3-E905147F31FC}" type="slidenum">
              <a:rPr lang="en-MY" smtClean="0"/>
              <a:t>1</a:t>
            </a:fld>
            <a:endParaRPr lang="en-MY"/>
          </a:p>
        </p:txBody>
      </p:sp>
    </p:spTree>
    <p:extLst>
      <p:ext uri="{BB962C8B-B14F-4D97-AF65-F5344CB8AC3E}">
        <p14:creationId xmlns:p14="http://schemas.microsoft.com/office/powerpoint/2010/main" val="923567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preparation, the</a:t>
            </a:r>
            <a:r>
              <a:rPr lang="en-US" baseline="0" dirty="0"/>
              <a:t> </a:t>
            </a:r>
            <a:r>
              <a:rPr lang="en-US" dirty="0"/>
              <a:t>organization attempts to limit the number of incidents that will occur by selecting and implementing</a:t>
            </a:r>
          </a:p>
          <a:p>
            <a:r>
              <a:rPr lang="en-US" dirty="0"/>
              <a:t>a set of controls based on the results of risk assessments. </a:t>
            </a:r>
          </a:p>
          <a:p>
            <a:r>
              <a:rPr lang="en-US" dirty="0"/>
              <a:t>Detection of security breaches is thus necessary to alert the organization</a:t>
            </a:r>
          </a:p>
          <a:p>
            <a:r>
              <a:rPr lang="en-US" dirty="0"/>
              <a:t>whenever incidents occur. In keeping with the severity of the incident, the organization can mitigate the</a:t>
            </a:r>
          </a:p>
          <a:p>
            <a:r>
              <a:rPr lang="en-US" dirty="0"/>
              <a:t>impact of the incident by containing it and ultimately recovering from it</a:t>
            </a:r>
            <a:r>
              <a:rPr lang="en-US" sz="1400" b="1" dirty="0"/>
              <a:t>. </a:t>
            </a:r>
          </a:p>
          <a:p>
            <a:r>
              <a:rPr lang="en-US" sz="1400" b="1" dirty="0"/>
              <a:t>During this phase, activity often</a:t>
            </a:r>
            <a:r>
              <a:rPr lang="en-US" sz="1400" b="1" baseline="0" dirty="0"/>
              <a:t> </a:t>
            </a:r>
            <a:r>
              <a:rPr lang="en-US" sz="1400" b="1" dirty="0"/>
              <a:t>cycles back to detection and analysis—for example, to see if additional hosts are infected by malware</a:t>
            </a:r>
          </a:p>
          <a:p>
            <a:r>
              <a:rPr lang="en-US" sz="1400" b="1" dirty="0"/>
              <a:t>while eradicating a malware incident. </a:t>
            </a:r>
            <a:r>
              <a:rPr lang="en-US" dirty="0"/>
              <a:t>After the incident is adequately handled, the organization issues a</a:t>
            </a:r>
          </a:p>
          <a:p>
            <a:r>
              <a:rPr lang="en-US" dirty="0"/>
              <a:t>report that details the cause and cost of the incident and the steps the organization should take to prevent</a:t>
            </a:r>
          </a:p>
          <a:p>
            <a:r>
              <a:rPr lang="en-US" dirty="0"/>
              <a:t>future incidents.</a:t>
            </a:r>
          </a:p>
          <a:p>
            <a:endParaRPr lang="en-US" dirty="0"/>
          </a:p>
        </p:txBody>
      </p:sp>
    </p:spTree>
    <p:extLst>
      <p:ext uri="{BB962C8B-B14F-4D97-AF65-F5344CB8AC3E}">
        <p14:creationId xmlns:p14="http://schemas.microsoft.com/office/powerpoint/2010/main" val="875079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Calibri" pitchFamily="34" charset="0"/>
                <a:ea typeface="Calibri" panose="020F0502020204030204" pitchFamily="34" charset="0"/>
                <a:cs typeface="Calibri" pitchFamily="34" charset="0"/>
              </a:rPr>
              <a:t>Incident Handler Communications and Facilities: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b="1" i="0" kern="1200" dirty="0">
                <a:solidFill>
                  <a:schemeClr val="tx1"/>
                </a:solidFill>
                <a:effectLst/>
                <a:latin typeface="Calibri" pitchFamily="34" charset="0"/>
                <a:ea typeface="Calibri" panose="020F0502020204030204" pitchFamily="34" charset="0"/>
                <a:cs typeface="Calibri" pitchFamily="34" charset="0"/>
              </a:rPr>
              <a:t>Contact information </a:t>
            </a:r>
            <a:r>
              <a:rPr lang="en-US" sz="1200" i="0" kern="1200" dirty="0">
                <a:solidFill>
                  <a:schemeClr val="tx1"/>
                </a:solidFill>
                <a:effectLst/>
                <a:latin typeface="Calibri" pitchFamily="34" charset="0"/>
                <a:ea typeface="Calibri" panose="020F0502020204030204" pitchFamily="34" charset="0"/>
                <a:cs typeface="Calibri" pitchFamily="34" charset="0"/>
              </a:rPr>
              <a:t>for team members and others within and outside the organization (primary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backup contacts), such as law enforcement and other incident response teams; information may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include phone numbers, email addresses, public encryption keys (in accordance with the encryption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software described below), and instructions for verifying the contact’s identity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On-call information </a:t>
            </a:r>
            <a:r>
              <a:rPr lang="en-US" sz="1200" i="0" kern="1200" dirty="0">
                <a:solidFill>
                  <a:schemeClr val="tx1"/>
                </a:solidFill>
                <a:effectLst/>
                <a:latin typeface="Calibri" pitchFamily="34" charset="0"/>
                <a:ea typeface="Calibri" panose="020F0502020204030204" pitchFamily="34" charset="0"/>
                <a:cs typeface="Calibri" pitchFamily="34" charset="0"/>
              </a:rPr>
              <a:t>for other teams within the organization, including escalation information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Incident reporting mechanisms, </a:t>
            </a:r>
            <a:r>
              <a:rPr lang="en-US" sz="1200" i="0" kern="1200" dirty="0">
                <a:solidFill>
                  <a:schemeClr val="tx1"/>
                </a:solidFill>
                <a:effectLst/>
                <a:latin typeface="Calibri" pitchFamily="34" charset="0"/>
                <a:ea typeface="Calibri" panose="020F0502020204030204" pitchFamily="34" charset="0"/>
                <a:cs typeface="Calibri" pitchFamily="34" charset="0"/>
              </a:rPr>
              <a:t>such as phone numbers, email addresses, online forms, and secure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instant messaging systems that users can use to report suspected incidents; at least one mechanism</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should permit people to report incidents anonymously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Issue tracking system </a:t>
            </a:r>
            <a:r>
              <a:rPr lang="en-US" sz="1200" i="0" kern="1200" dirty="0">
                <a:solidFill>
                  <a:schemeClr val="tx1"/>
                </a:solidFill>
                <a:effectLst/>
                <a:latin typeface="Calibri" pitchFamily="34" charset="0"/>
                <a:ea typeface="Calibri" panose="020F0502020204030204" pitchFamily="34" charset="0"/>
                <a:cs typeface="Calibri" pitchFamily="34" charset="0"/>
              </a:rPr>
              <a:t>for tracking incident information, status, etc.</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Smartphones </a:t>
            </a:r>
            <a:r>
              <a:rPr lang="en-US" sz="1200" i="0" kern="1200" dirty="0">
                <a:solidFill>
                  <a:schemeClr val="tx1"/>
                </a:solidFill>
                <a:effectLst/>
                <a:latin typeface="Calibri" pitchFamily="34" charset="0"/>
                <a:ea typeface="Calibri" panose="020F0502020204030204" pitchFamily="34" charset="0"/>
                <a:cs typeface="Calibri" pitchFamily="34" charset="0"/>
              </a:rPr>
              <a:t>to be carried by team members for off-hour support and onsite communications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Encryption software </a:t>
            </a:r>
            <a:r>
              <a:rPr lang="en-US" sz="1200" i="0" kern="1200" dirty="0">
                <a:solidFill>
                  <a:schemeClr val="tx1"/>
                </a:solidFill>
                <a:effectLst/>
                <a:latin typeface="Calibri" pitchFamily="34" charset="0"/>
                <a:ea typeface="Calibri" panose="020F0502020204030204" pitchFamily="34" charset="0"/>
                <a:cs typeface="Calibri" pitchFamily="34" charset="0"/>
              </a:rPr>
              <a:t>to be used for communications among team members, within the organization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and with external parties; for Federal agencies, software must use a FIPS-validated encryption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algorithm20</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War room </a:t>
            </a:r>
            <a:r>
              <a:rPr lang="en-US" sz="1200" i="0" kern="1200" dirty="0">
                <a:solidFill>
                  <a:schemeClr val="tx1"/>
                </a:solidFill>
                <a:effectLst/>
                <a:latin typeface="Calibri" pitchFamily="34" charset="0"/>
                <a:ea typeface="Calibri" panose="020F0502020204030204" pitchFamily="34" charset="0"/>
                <a:cs typeface="Calibri" pitchFamily="34" charset="0"/>
              </a:rPr>
              <a:t>for central communication and coordination; if a permanent war room is not necessary 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practical, the team should create a procedure for procuring a temporary war room when needed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Secure storage facility </a:t>
            </a:r>
            <a:r>
              <a:rPr lang="en-US" sz="1200" i="0" kern="1200" dirty="0">
                <a:solidFill>
                  <a:schemeClr val="tx1"/>
                </a:solidFill>
                <a:effectLst/>
                <a:latin typeface="Calibri" pitchFamily="34" charset="0"/>
                <a:ea typeface="Calibri" panose="020F0502020204030204" pitchFamily="34" charset="0"/>
                <a:cs typeface="Calibri" pitchFamily="34" charset="0"/>
              </a:rPr>
              <a:t>for securing evidence and other sensitive materials</a:t>
            </a:r>
          </a:p>
          <a:p>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400" b="1" i="0" kern="1200" dirty="0">
                <a:solidFill>
                  <a:srgbClr val="FF0000"/>
                </a:solidFill>
                <a:effectLst/>
                <a:latin typeface="Calibri" pitchFamily="34" charset="0"/>
                <a:ea typeface="Calibri" panose="020F0502020204030204" pitchFamily="34" charset="0"/>
                <a:cs typeface="Calibri" pitchFamily="34" charset="0"/>
              </a:rPr>
              <a:t>Incident Analysis Hardware and Software:</a:t>
            </a:r>
            <a:br>
              <a:rPr lang="en-US" sz="1400" b="1" i="0" kern="1200" dirty="0">
                <a:solidFill>
                  <a:srgbClr val="FF0000"/>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Digital forensic workstations21 and/or backup devices </a:t>
            </a:r>
            <a:r>
              <a:rPr lang="en-US" sz="1200" i="0" kern="1200" dirty="0">
                <a:solidFill>
                  <a:schemeClr val="tx1"/>
                </a:solidFill>
                <a:effectLst/>
                <a:latin typeface="Calibri" pitchFamily="34" charset="0"/>
                <a:ea typeface="Calibri" panose="020F0502020204030204" pitchFamily="34" charset="0"/>
                <a:cs typeface="Calibri" pitchFamily="34" charset="0"/>
              </a:rPr>
              <a:t>to create disk images, preserve log files,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save other relevant incident data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Laptops </a:t>
            </a:r>
            <a:r>
              <a:rPr lang="en-US" sz="1200" i="0" kern="1200" dirty="0">
                <a:solidFill>
                  <a:schemeClr val="tx1"/>
                </a:solidFill>
                <a:effectLst/>
                <a:latin typeface="Calibri" pitchFamily="34" charset="0"/>
                <a:ea typeface="Calibri" panose="020F0502020204030204" pitchFamily="34" charset="0"/>
                <a:cs typeface="Calibri" pitchFamily="34" charset="0"/>
              </a:rPr>
              <a:t>for activities such as analyzing data, sniffing packets, and writing reports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Spare workstations, servers, and networking equipment, or the virtualized equivalents</a:t>
            </a:r>
            <a:r>
              <a:rPr lang="en-US" sz="1200" i="0" kern="1200" dirty="0">
                <a:solidFill>
                  <a:schemeClr val="tx1"/>
                </a:solidFill>
                <a:effectLst/>
                <a:latin typeface="Calibri" pitchFamily="34" charset="0"/>
                <a:ea typeface="Calibri" panose="020F0502020204030204" pitchFamily="34" charset="0"/>
                <a:cs typeface="Calibri" pitchFamily="34" charset="0"/>
              </a:rPr>
              <a:t>, which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may be used for many purposes, such as restoring backups and trying out malware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Blank removable media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Portable printer </a:t>
            </a:r>
            <a:r>
              <a:rPr lang="en-US" sz="1200" i="0" kern="1200" dirty="0">
                <a:solidFill>
                  <a:schemeClr val="tx1"/>
                </a:solidFill>
                <a:effectLst/>
                <a:latin typeface="Calibri" pitchFamily="34" charset="0"/>
                <a:ea typeface="Calibri" panose="020F0502020204030204" pitchFamily="34" charset="0"/>
                <a:cs typeface="Calibri" pitchFamily="34" charset="0"/>
              </a:rPr>
              <a:t>to print copies of log files and other evidence from non-networked systems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Packet sniffers and protocol analyzers </a:t>
            </a:r>
            <a:r>
              <a:rPr lang="en-US" sz="1200" i="0" kern="1200" dirty="0">
                <a:solidFill>
                  <a:schemeClr val="tx1"/>
                </a:solidFill>
                <a:effectLst/>
                <a:latin typeface="Calibri" pitchFamily="34" charset="0"/>
                <a:ea typeface="Calibri" panose="020F0502020204030204" pitchFamily="34" charset="0"/>
                <a:cs typeface="Calibri" pitchFamily="34" charset="0"/>
              </a:rPr>
              <a:t>to capture and analyze network traffic</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Digital forensic software </a:t>
            </a:r>
            <a:r>
              <a:rPr lang="en-US" sz="1200" i="0" kern="1200" dirty="0">
                <a:solidFill>
                  <a:schemeClr val="tx1"/>
                </a:solidFill>
                <a:effectLst/>
                <a:latin typeface="Calibri" pitchFamily="34" charset="0"/>
                <a:ea typeface="Calibri" panose="020F0502020204030204" pitchFamily="34" charset="0"/>
                <a:cs typeface="Calibri" pitchFamily="34" charset="0"/>
              </a:rPr>
              <a:t>to analyze disk images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Removable media </a:t>
            </a:r>
            <a:r>
              <a:rPr lang="en-US" sz="1200" i="0" kern="1200" dirty="0">
                <a:solidFill>
                  <a:schemeClr val="tx1"/>
                </a:solidFill>
                <a:effectLst/>
                <a:latin typeface="Calibri" pitchFamily="34" charset="0"/>
                <a:ea typeface="Calibri" panose="020F0502020204030204" pitchFamily="34" charset="0"/>
                <a:cs typeface="Calibri" pitchFamily="34" charset="0"/>
              </a:rPr>
              <a:t>with trusted versions of programs to be used to gather evidence from systems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Evidence gathering accessories</a:t>
            </a:r>
            <a:r>
              <a:rPr lang="en-US" sz="1200" i="0" kern="1200" dirty="0">
                <a:solidFill>
                  <a:schemeClr val="tx1"/>
                </a:solidFill>
                <a:effectLst/>
                <a:latin typeface="Calibri" pitchFamily="34" charset="0"/>
                <a:ea typeface="Calibri" panose="020F0502020204030204" pitchFamily="34" charset="0"/>
                <a:cs typeface="Calibri" pitchFamily="34" charset="0"/>
              </a:rPr>
              <a:t>, including hard-bound notebooks, digital cameras, audio recorders,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chain of custody forms, evidence storage bags and tags, and evidence tape, to preserve evidence for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possible legal actions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Incident Analysis Resources:</a:t>
            </a:r>
            <a:br>
              <a:rPr lang="en-US" sz="1200" b="1"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Port lists, </a:t>
            </a:r>
            <a:r>
              <a:rPr lang="en-US" sz="1200" i="0" kern="1200" dirty="0">
                <a:solidFill>
                  <a:schemeClr val="tx1"/>
                </a:solidFill>
                <a:effectLst/>
                <a:latin typeface="Calibri" pitchFamily="34" charset="0"/>
                <a:ea typeface="Calibri" panose="020F0502020204030204" pitchFamily="34" charset="0"/>
                <a:cs typeface="Calibri" pitchFamily="34" charset="0"/>
              </a:rPr>
              <a:t>including commonly used ports and Trojan horse ports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Documentation </a:t>
            </a:r>
            <a:r>
              <a:rPr lang="en-US" sz="1200" i="0" kern="1200" dirty="0">
                <a:solidFill>
                  <a:schemeClr val="tx1"/>
                </a:solidFill>
                <a:effectLst/>
                <a:latin typeface="Calibri" pitchFamily="34" charset="0"/>
                <a:ea typeface="Calibri" panose="020F0502020204030204" pitchFamily="34" charset="0"/>
                <a:cs typeface="Calibri" pitchFamily="34" charset="0"/>
              </a:rPr>
              <a:t>for OSs, applications, protocols, and intrusion detection and antivirus products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Network diagrams and lists of critical assets, </a:t>
            </a:r>
            <a:r>
              <a:rPr lang="en-US" sz="1200" i="0" kern="1200" dirty="0">
                <a:solidFill>
                  <a:schemeClr val="tx1"/>
                </a:solidFill>
                <a:effectLst/>
                <a:latin typeface="Calibri" pitchFamily="34" charset="0"/>
                <a:ea typeface="Calibri" panose="020F0502020204030204" pitchFamily="34" charset="0"/>
                <a:cs typeface="Calibri" pitchFamily="34" charset="0"/>
              </a:rPr>
              <a:t>such as database servers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Current baselines </a:t>
            </a:r>
            <a:r>
              <a:rPr lang="en-US" sz="1200" i="0" kern="1200" dirty="0">
                <a:solidFill>
                  <a:schemeClr val="tx1"/>
                </a:solidFill>
                <a:effectLst/>
                <a:latin typeface="Calibri" pitchFamily="34" charset="0"/>
                <a:ea typeface="Calibri" panose="020F0502020204030204" pitchFamily="34" charset="0"/>
                <a:cs typeface="Calibri" pitchFamily="34" charset="0"/>
              </a:rPr>
              <a:t>of expected network, system, and application activity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Cryptographic hashes </a:t>
            </a:r>
            <a:r>
              <a:rPr lang="en-US" sz="1200" i="0" kern="1200" dirty="0">
                <a:solidFill>
                  <a:schemeClr val="tx1"/>
                </a:solidFill>
                <a:effectLst/>
                <a:latin typeface="Calibri" pitchFamily="34" charset="0"/>
                <a:ea typeface="Calibri" panose="020F0502020204030204" pitchFamily="34" charset="0"/>
                <a:cs typeface="Calibri" pitchFamily="34" charset="0"/>
              </a:rPr>
              <a:t>of critical files22 to speed incident analysis, verification, and eradication</a:t>
            </a:r>
          </a:p>
          <a:p>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400" b="1" i="0" kern="1200" dirty="0">
                <a:solidFill>
                  <a:schemeClr val="tx1"/>
                </a:solidFill>
                <a:effectLst/>
                <a:latin typeface="Calibri" pitchFamily="34" charset="0"/>
                <a:ea typeface="Calibri" panose="020F0502020204030204" pitchFamily="34" charset="0"/>
                <a:cs typeface="Calibri" pitchFamily="34" charset="0"/>
              </a:rPr>
              <a:t>Incident Mitigation Software:</a:t>
            </a:r>
            <a:br>
              <a:rPr lang="en-US" sz="1400" b="1"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Access to images </a:t>
            </a:r>
            <a:r>
              <a:rPr lang="en-US" sz="1200" i="0" kern="1200" dirty="0">
                <a:solidFill>
                  <a:schemeClr val="tx1"/>
                </a:solidFill>
                <a:effectLst/>
                <a:latin typeface="Calibri" pitchFamily="34" charset="0"/>
                <a:ea typeface="Calibri" panose="020F0502020204030204" pitchFamily="34" charset="0"/>
                <a:cs typeface="Calibri" pitchFamily="34" charset="0"/>
              </a:rPr>
              <a:t>of clean OS and application installations for restoration and recovery purposes</a:t>
            </a:r>
            <a:br>
              <a:rPr lang="en-US" sz="1200" i="0" kern="1200" dirty="0">
                <a:solidFill>
                  <a:schemeClr val="tx1"/>
                </a:solidFill>
                <a:effectLst/>
                <a:latin typeface="Calibri" pitchFamily="34" charset="0"/>
                <a:ea typeface="Calibri" panose="020F0502020204030204" pitchFamily="34" charset="0"/>
                <a:cs typeface="Calibri" pitchFamily="34" charset="0"/>
              </a:rPr>
            </a:b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Many incident response teams create a </a:t>
            </a:r>
            <a:r>
              <a:rPr lang="en-US" sz="1200" i="1" kern="1200" dirty="0">
                <a:solidFill>
                  <a:schemeClr val="tx1"/>
                </a:solidFill>
                <a:effectLst/>
                <a:latin typeface="Calibri" pitchFamily="34" charset="0"/>
                <a:ea typeface="Calibri" panose="020F0502020204030204" pitchFamily="34" charset="0"/>
                <a:cs typeface="Calibri" pitchFamily="34" charset="0"/>
              </a:rPr>
              <a:t>jump kit</a:t>
            </a:r>
            <a:r>
              <a:rPr lang="en-US" sz="1200" i="0" kern="1200" dirty="0">
                <a:solidFill>
                  <a:schemeClr val="tx1"/>
                </a:solidFill>
                <a:effectLst/>
                <a:latin typeface="Calibri" pitchFamily="34" charset="0"/>
                <a:ea typeface="Calibri" panose="020F0502020204030204" pitchFamily="34" charset="0"/>
                <a:cs typeface="Calibri" pitchFamily="34" charset="0"/>
              </a:rPr>
              <a:t>, which is a portable case that contains materials that may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be needed during an investigation. The jump kit should be ready to go at all times. Jump kits contain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many of the same items listed in the bulleted lists above. For example, each jump kit typically includes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laptop, loaded with appropriate software (e.g., packet sniffers, digital forensics). Other important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materials include backup devices, blank media, and basic networking equipment and cables. Because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purpose of having a jump kit is to facilitate faster responses, the team should avoid borrowing items from</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jump kit.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Each incident handler should have access to at least two computing devices (e.g., laptops). One, such 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one from the jump kit, should be used to perform packet sniffing, malware analysis, and all other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actions that risk contaminating the laptop that performs them. This laptop should be scrubbed and all</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software reinstalled before it is used for another incident. Note that because this laptop is special purpose,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it is likely to use software other than the standard enterprise tools and configurations, and whenever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possible the incident handlers should be allowed to specify basic technical requirements for these special purpose investigative laptops. </a:t>
            </a:r>
          </a:p>
          <a:p>
            <a:r>
              <a:rPr lang="en-US" sz="1200" i="0" kern="1200" dirty="0">
                <a:solidFill>
                  <a:schemeClr val="tx1"/>
                </a:solidFill>
                <a:effectLst/>
                <a:latin typeface="Calibri" pitchFamily="34" charset="0"/>
                <a:ea typeface="Calibri" panose="020F0502020204030204" pitchFamily="34" charset="0"/>
                <a:cs typeface="Calibri" pitchFamily="34" charset="0"/>
              </a:rPr>
              <a:t>In addition to an investigative laptop, each incident handler should also</a:t>
            </a:r>
            <a:r>
              <a:rPr lang="en-US" sz="1200" i="0" kern="1200" baseline="0" dirty="0">
                <a:solidFill>
                  <a:schemeClr val="tx1"/>
                </a:solidFill>
                <a:effectLst/>
                <a:latin typeface="Calibri" pitchFamily="34" charset="0"/>
                <a:ea typeface="Calibri" panose="020F0502020204030204" pitchFamily="34" charset="0"/>
                <a:cs typeface="Calibri" pitchFamily="34" charset="0"/>
              </a:rPr>
              <a:t> </a:t>
            </a:r>
            <a:r>
              <a:rPr lang="en-US" sz="1200" i="0" kern="1200" dirty="0">
                <a:solidFill>
                  <a:schemeClr val="tx1"/>
                </a:solidFill>
                <a:effectLst/>
                <a:latin typeface="Calibri" pitchFamily="34" charset="0"/>
                <a:ea typeface="Calibri" panose="020F0502020204030204" pitchFamily="34" charset="0"/>
                <a:cs typeface="Calibri" pitchFamily="34" charset="0"/>
              </a:rPr>
              <a:t>have a standard laptop, smart phone, or other computing device for writing reports, reading email,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performing other duties unrelated to the hands-on incident analysis.</a:t>
            </a:r>
            <a:br>
              <a:rPr lang="en-US" sz="1200" i="0" kern="1200" dirty="0">
                <a:solidFill>
                  <a:schemeClr val="tx1"/>
                </a:solidFill>
                <a:effectLst/>
                <a:latin typeface="Calibri" pitchFamily="34" charset="0"/>
                <a:ea typeface="Calibri" panose="020F0502020204030204" pitchFamily="34" charset="0"/>
                <a:cs typeface="Calibri" pitchFamily="34" charset="0"/>
              </a:rPr>
            </a:b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dirty="0"/>
          </a:p>
          <a:p>
            <a:endParaRPr lang="en-US" dirty="0"/>
          </a:p>
        </p:txBody>
      </p:sp>
    </p:spTree>
    <p:extLst>
      <p:ext uri="{BB962C8B-B14F-4D97-AF65-F5344CB8AC3E}">
        <p14:creationId xmlns:p14="http://schemas.microsoft.com/office/powerpoint/2010/main" val="26419916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Calibri" pitchFamily="34" charset="0"/>
                <a:ea typeface="Calibri" panose="020F0502020204030204" pitchFamily="34" charset="0"/>
                <a:cs typeface="Calibri" pitchFamily="34" charset="0"/>
              </a:rPr>
              <a:t>Incident Handler Communications and Facilities: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b="1" i="0" kern="1200" dirty="0">
                <a:solidFill>
                  <a:schemeClr val="tx1"/>
                </a:solidFill>
                <a:effectLst/>
                <a:latin typeface="Calibri" pitchFamily="34" charset="0"/>
                <a:ea typeface="Calibri" panose="020F0502020204030204" pitchFamily="34" charset="0"/>
                <a:cs typeface="Calibri" pitchFamily="34" charset="0"/>
              </a:rPr>
              <a:t>Contact information </a:t>
            </a:r>
            <a:r>
              <a:rPr lang="en-US" sz="1200" i="0" kern="1200" dirty="0">
                <a:solidFill>
                  <a:schemeClr val="tx1"/>
                </a:solidFill>
                <a:effectLst/>
                <a:latin typeface="Calibri" pitchFamily="34" charset="0"/>
                <a:ea typeface="Calibri" panose="020F0502020204030204" pitchFamily="34" charset="0"/>
                <a:cs typeface="Calibri" pitchFamily="34" charset="0"/>
              </a:rPr>
              <a:t>for team members and others within and outside the organization (primary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backup contacts), such as law enforcement and other incident response teams; information may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include phone numbers, email addresses, public encryption keys (in accordance with the encryption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software described below), and instructions for verifying the contact’s identity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On-call information </a:t>
            </a:r>
            <a:r>
              <a:rPr lang="en-US" sz="1200" i="0" kern="1200" dirty="0">
                <a:solidFill>
                  <a:schemeClr val="tx1"/>
                </a:solidFill>
                <a:effectLst/>
                <a:latin typeface="Calibri" pitchFamily="34" charset="0"/>
                <a:ea typeface="Calibri" panose="020F0502020204030204" pitchFamily="34" charset="0"/>
                <a:cs typeface="Calibri" pitchFamily="34" charset="0"/>
              </a:rPr>
              <a:t>for other teams within the organization, including escalation information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Incident reporting mechanisms, </a:t>
            </a:r>
            <a:r>
              <a:rPr lang="en-US" sz="1200" i="0" kern="1200" dirty="0">
                <a:solidFill>
                  <a:schemeClr val="tx1"/>
                </a:solidFill>
                <a:effectLst/>
                <a:latin typeface="Calibri" pitchFamily="34" charset="0"/>
                <a:ea typeface="Calibri" panose="020F0502020204030204" pitchFamily="34" charset="0"/>
                <a:cs typeface="Calibri" pitchFamily="34" charset="0"/>
              </a:rPr>
              <a:t>such as phone numbers, email addresses, online forms, and secure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instant messaging systems that users can use to report suspected incidents; at least one mechanism</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should permit people to report incidents anonymously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Issue tracking system </a:t>
            </a:r>
            <a:r>
              <a:rPr lang="en-US" sz="1200" i="0" kern="1200" dirty="0">
                <a:solidFill>
                  <a:schemeClr val="tx1"/>
                </a:solidFill>
                <a:effectLst/>
                <a:latin typeface="Calibri" pitchFamily="34" charset="0"/>
                <a:ea typeface="Calibri" panose="020F0502020204030204" pitchFamily="34" charset="0"/>
                <a:cs typeface="Calibri" pitchFamily="34" charset="0"/>
              </a:rPr>
              <a:t>for tracking incident information, status, etc.</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Smartphones </a:t>
            </a:r>
            <a:r>
              <a:rPr lang="en-US" sz="1200" i="0" kern="1200" dirty="0">
                <a:solidFill>
                  <a:schemeClr val="tx1"/>
                </a:solidFill>
                <a:effectLst/>
                <a:latin typeface="Calibri" pitchFamily="34" charset="0"/>
                <a:ea typeface="Calibri" panose="020F0502020204030204" pitchFamily="34" charset="0"/>
                <a:cs typeface="Calibri" pitchFamily="34" charset="0"/>
              </a:rPr>
              <a:t>to be carried by team members for off-hour support and onsite communications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Encryption software </a:t>
            </a:r>
            <a:r>
              <a:rPr lang="en-US" sz="1200" i="0" kern="1200" dirty="0">
                <a:solidFill>
                  <a:schemeClr val="tx1"/>
                </a:solidFill>
                <a:effectLst/>
                <a:latin typeface="Calibri" pitchFamily="34" charset="0"/>
                <a:ea typeface="Calibri" panose="020F0502020204030204" pitchFamily="34" charset="0"/>
                <a:cs typeface="Calibri" pitchFamily="34" charset="0"/>
              </a:rPr>
              <a:t>to be used for communications among team members, within the organization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and with external parties; for Federal agencies, software must use a FIPS-validated encryption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algorithm20</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War room </a:t>
            </a:r>
            <a:r>
              <a:rPr lang="en-US" sz="1200" i="0" kern="1200" dirty="0">
                <a:solidFill>
                  <a:schemeClr val="tx1"/>
                </a:solidFill>
                <a:effectLst/>
                <a:latin typeface="Calibri" pitchFamily="34" charset="0"/>
                <a:ea typeface="Calibri" panose="020F0502020204030204" pitchFamily="34" charset="0"/>
                <a:cs typeface="Calibri" pitchFamily="34" charset="0"/>
              </a:rPr>
              <a:t>for central communication and coordination; if a permanent war room is not necessary 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practical, the team should create a procedure for procuring a temporary war room when needed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Secure storage facility </a:t>
            </a:r>
            <a:r>
              <a:rPr lang="en-US" sz="1200" i="0" kern="1200" dirty="0">
                <a:solidFill>
                  <a:schemeClr val="tx1"/>
                </a:solidFill>
                <a:effectLst/>
                <a:latin typeface="Calibri" pitchFamily="34" charset="0"/>
                <a:ea typeface="Calibri" panose="020F0502020204030204" pitchFamily="34" charset="0"/>
                <a:cs typeface="Calibri" pitchFamily="34" charset="0"/>
              </a:rPr>
              <a:t>for securing evidence and other sensitive materials</a:t>
            </a:r>
          </a:p>
          <a:p>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400" b="1" i="0" kern="1200" dirty="0">
                <a:solidFill>
                  <a:srgbClr val="FF0000"/>
                </a:solidFill>
                <a:effectLst/>
                <a:latin typeface="Calibri" pitchFamily="34" charset="0"/>
                <a:ea typeface="Calibri" panose="020F0502020204030204" pitchFamily="34" charset="0"/>
                <a:cs typeface="Calibri" pitchFamily="34" charset="0"/>
              </a:rPr>
              <a:t>Incident Analysis Hardware and Software:</a:t>
            </a:r>
            <a:br>
              <a:rPr lang="en-US" sz="1400" b="1" i="0" kern="1200" dirty="0">
                <a:solidFill>
                  <a:srgbClr val="FF0000"/>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Digital forensic workstations21 and/or backup devices </a:t>
            </a:r>
            <a:r>
              <a:rPr lang="en-US" sz="1200" i="0" kern="1200" dirty="0">
                <a:solidFill>
                  <a:schemeClr val="tx1"/>
                </a:solidFill>
                <a:effectLst/>
                <a:latin typeface="Calibri" pitchFamily="34" charset="0"/>
                <a:ea typeface="Calibri" panose="020F0502020204030204" pitchFamily="34" charset="0"/>
                <a:cs typeface="Calibri" pitchFamily="34" charset="0"/>
              </a:rPr>
              <a:t>to create disk images, preserve log files,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save other relevant incident data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Laptops </a:t>
            </a:r>
            <a:r>
              <a:rPr lang="en-US" sz="1200" i="0" kern="1200" dirty="0">
                <a:solidFill>
                  <a:schemeClr val="tx1"/>
                </a:solidFill>
                <a:effectLst/>
                <a:latin typeface="Calibri" pitchFamily="34" charset="0"/>
                <a:ea typeface="Calibri" panose="020F0502020204030204" pitchFamily="34" charset="0"/>
                <a:cs typeface="Calibri" pitchFamily="34" charset="0"/>
              </a:rPr>
              <a:t>for activities such as analyzing data, sniffing packets, and writing reports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Spare workstations, servers, and networking equipment, or the virtualized equivalents</a:t>
            </a:r>
            <a:r>
              <a:rPr lang="en-US" sz="1200" i="0" kern="1200" dirty="0">
                <a:solidFill>
                  <a:schemeClr val="tx1"/>
                </a:solidFill>
                <a:effectLst/>
                <a:latin typeface="Calibri" pitchFamily="34" charset="0"/>
                <a:ea typeface="Calibri" panose="020F0502020204030204" pitchFamily="34" charset="0"/>
                <a:cs typeface="Calibri" pitchFamily="34" charset="0"/>
              </a:rPr>
              <a:t>, which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may be used for many purposes, such as restoring backups and trying out malware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Blank removable media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Portable printer </a:t>
            </a:r>
            <a:r>
              <a:rPr lang="en-US" sz="1200" i="0" kern="1200" dirty="0">
                <a:solidFill>
                  <a:schemeClr val="tx1"/>
                </a:solidFill>
                <a:effectLst/>
                <a:latin typeface="Calibri" pitchFamily="34" charset="0"/>
                <a:ea typeface="Calibri" panose="020F0502020204030204" pitchFamily="34" charset="0"/>
                <a:cs typeface="Calibri" pitchFamily="34" charset="0"/>
              </a:rPr>
              <a:t>to print copies of log files and other evidence from non-networked systems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Packet sniffers and protocol analyzers </a:t>
            </a:r>
            <a:r>
              <a:rPr lang="en-US" sz="1200" i="0" kern="1200" dirty="0">
                <a:solidFill>
                  <a:schemeClr val="tx1"/>
                </a:solidFill>
                <a:effectLst/>
                <a:latin typeface="Calibri" pitchFamily="34" charset="0"/>
                <a:ea typeface="Calibri" panose="020F0502020204030204" pitchFamily="34" charset="0"/>
                <a:cs typeface="Calibri" pitchFamily="34" charset="0"/>
              </a:rPr>
              <a:t>to capture and analyze network traffic</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Digital forensic software </a:t>
            </a:r>
            <a:r>
              <a:rPr lang="en-US" sz="1200" i="0" kern="1200" dirty="0">
                <a:solidFill>
                  <a:schemeClr val="tx1"/>
                </a:solidFill>
                <a:effectLst/>
                <a:latin typeface="Calibri" pitchFamily="34" charset="0"/>
                <a:ea typeface="Calibri" panose="020F0502020204030204" pitchFamily="34" charset="0"/>
                <a:cs typeface="Calibri" pitchFamily="34" charset="0"/>
              </a:rPr>
              <a:t>to analyze disk images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Removable media </a:t>
            </a:r>
            <a:r>
              <a:rPr lang="en-US" sz="1200" i="0" kern="1200" dirty="0">
                <a:solidFill>
                  <a:schemeClr val="tx1"/>
                </a:solidFill>
                <a:effectLst/>
                <a:latin typeface="Calibri" pitchFamily="34" charset="0"/>
                <a:ea typeface="Calibri" panose="020F0502020204030204" pitchFamily="34" charset="0"/>
                <a:cs typeface="Calibri" pitchFamily="34" charset="0"/>
              </a:rPr>
              <a:t>with trusted versions of programs to be used to gather evidence from systems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Evidence gathering accessories</a:t>
            </a:r>
            <a:r>
              <a:rPr lang="en-US" sz="1200" i="0" kern="1200" dirty="0">
                <a:solidFill>
                  <a:schemeClr val="tx1"/>
                </a:solidFill>
                <a:effectLst/>
                <a:latin typeface="Calibri" pitchFamily="34" charset="0"/>
                <a:ea typeface="Calibri" panose="020F0502020204030204" pitchFamily="34" charset="0"/>
                <a:cs typeface="Calibri" pitchFamily="34" charset="0"/>
              </a:rPr>
              <a:t>, including hard-bound notebooks, digital cameras, audio recorders,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chain of custody forms, evidence storage bags and tags, and evidence tape, to preserve evidence for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possible legal actions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Incident Analysis Resources:</a:t>
            </a:r>
            <a:br>
              <a:rPr lang="en-US" sz="1200" b="1"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Port lists, </a:t>
            </a:r>
            <a:r>
              <a:rPr lang="en-US" sz="1200" i="0" kern="1200" dirty="0">
                <a:solidFill>
                  <a:schemeClr val="tx1"/>
                </a:solidFill>
                <a:effectLst/>
                <a:latin typeface="Calibri" pitchFamily="34" charset="0"/>
                <a:ea typeface="Calibri" panose="020F0502020204030204" pitchFamily="34" charset="0"/>
                <a:cs typeface="Calibri" pitchFamily="34" charset="0"/>
              </a:rPr>
              <a:t>including commonly used ports and Trojan horse ports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Documentation </a:t>
            </a:r>
            <a:r>
              <a:rPr lang="en-US" sz="1200" i="0" kern="1200" dirty="0">
                <a:solidFill>
                  <a:schemeClr val="tx1"/>
                </a:solidFill>
                <a:effectLst/>
                <a:latin typeface="Calibri" pitchFamily="34" charset="0"/>
                <a:ea typeface="Calibri" panose="020F0502020204030204" pitchFamily="34" charset="0"/>
                <a:cs typeface="Calibri" pitchFamily="34" charset="0"/>
              </a:rPr>
              <a:t>for OSs, applications, protocols, and intrusion detection and antivirus products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Network diagrams and lists of critical assets, </a:t>
            </a:r>
            <a:r>
              <a:rPr lang="en-US" sz="1200" i="0" kern="1200" dirty="0">
                <a:solidFill>
                  <a:schemeClr val="tx1"/>
                </a:solidFill>
                <a:effectLst/>
                <a:latin typeface="Calibri" pitchFamily="34" charset="0"/>
                <a:ea typeface="Calibri" panose="020F0502020204030204" pitchFamily="34" charset="0"/>
                <a:cs typeface="Calibri" pitchFamily="34" charset="0"/>
              </a:rPr>
              <a:t>such as database servers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Current baselines </a:t>
            </a:r>
            <a:r>
              <a:rPr lang="en-US" sz="1200" i="0" kern="1200" dirty="0">
                <a:solidFill>
                  <a:schemeClr val="tx1"/>
                </a:solidFill>
                <a:effectLst/>
                <a:latin typeface="Calibri" pitchFamily="34" charset="0"/>
                <a:ea typeface="Calibri" panose="020F0502020204030204" pitchFamily="34" charset="0"/>
                <a:cs typeface="Calibri" pitchFamily="34" charset="0"/>
              </a:rPr>
              <a:t>of expected network, system, and application activity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Cryptographic hashes </a:t>
            </a:r>
            <a:r>
              <a:rPr lang="en-US" sz="1200" i="0" kern="1200" dirty="0">
                <a:solidFill>
                  <a:schemeClr val="tx1"/>
                </a:solidFill>
                <a:effectLst/>
                <a:latin typeface="Calibri" pitchFamily="34" charset="0"/>
                <a:ea typeface="Calibri" panose="020F0502020204030204" pitchFamily="34" charset="0"/>
                <a:cs typeface="Calibri" pitchFamily="34" charset="0"/>
              </a:rPr>
              <a:t>of critical files22 to speed incident analysis, verification, and eradication</a:t>
            </a:r>
          </a:p>
          <a:p>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400" b="1" i="0" kern="1200" dirty="0">
                <a:solidFill>
                  <a:schemeClr val="tx1"/>
                </a:solidFill>
                <a:effectLst/>
                <a:latin typeface="Calibri" pitchFamily="34" charset="0"/>
                <a:ea typeface="Calibri" panose="020F0502020204030204" pitchFamily="34" charset="0"/>
                <a:cs typeface="Calibri" pitchFamily="34" charset="0"/>
              </a:rPr>
              <a:t>Incident Mitigation Software:</a:t>
            </a:r>
            <a:br>
              <a:rPr lang="en-US" sz="1400" b="1"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Access to images </a:t>
            </a:r>
            <a:r>
              <a:rPr lang="en-US" sz="1200" i="0" kern="1200" dirty="0">
                <a:solidFill>
                  <a:schemeClr val="tx1"/>
                </a:solidFill>
                <a:effectLst/>
                <a:latin typeface="Calibri" pitchFamily="34" charset="0"/>
                <a:ea typeface="Calibri" panose="020F0502020204030204" pitchFamily="34" charset="0"/>
                <a:cs typeface="Calibri" pitchFamily="34" charset="0"/>
              </a:rPr>
              <a:t>of clean OS and application installations for restoration and recovery purposes</a:t>
            </a:r>
            <a:br>
              <a:rPr lang="en-US" sz="1200" i="0" kern="1200" dirty="0">
                <a:solidFill>
                  <a:schemeClr val="tx1"/>
                </a:solidFill>
                <a:effectLst/>
                <a:latin typeface="Calibri" pitchFamily="34" charset="0"/>
                <a:ea typeface="Calibri" panose="020F0502020204030204" pitchFamily="34" charset="0"/>
                <a:cs typeface="Calibri" pitchFamily="34" charset="0"/>
              </a:rPr>
            </a:b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Many incident response teams create a </a:t>
            </a:r>
            <a:r>
              <a:rPr lang="en-US" sz="1200" i="1" kern="1200" dirty="0">
                <a:solidFill>
                  <a:schemeClr val="tx1"/>
                </a:solidFill>
                <a:effectLst/>
                <a:latin typeface="Calibri" pitchFamily="34" charset="0"/>
                <a:ea typeface="Calibri" panose="020F0502020204030204" pitchFamily="34" charset="0"/>
                <a:cs typeface="Calibri" pitchFamily="34" charset="0"/>
              </a:rPr>
              <a:t>jump kit</a:t>
            </a:r>
            <a:r>
              <a:rPr lang="en-US" sz="1200" i="0" kern="1200" dirty="0">
                <a:solidFill>
                  <a:schemeClr val="tx1"/>
                </a:solidFill>
                <a:effectLst/>
                <a:latin typeface="Calibri" pitchFamily="34" charset="0"/>
                <a:ea typeface="Calibri" panose="020F0502020204030204" pitchFamily="34" charset="0"/>
                <a:cs typeface="Calibri" pitchFamily="34" charset="0"/>
              </a:rPr>
              <a:t>, which is a portable case that contains materials that may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be needed during an investigation. The jump kit should be ready to go at all times. Jump kits contain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many of the same items listed in the bulleted lists above. For example, each jump kit typically includes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laptop, loaded with appropriate software (e.g., packet sniffers, digital forensics). Other important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materials include backup devices, blank media, and basic networking equipment and cables. Because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purpose of having a jump kit is to facilitate faster responses, the team should avoid borrowing items from</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jump kit.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Each incident handler should have access to at least two computing devices (e.g., laptops). One, such 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one from the jump kit, should be used to perform packet sniffing, malware analysis, and all other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actions that risk contaminating the laptop that performs them. This laptop should be scrubbed and all</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software reinstalled before it is used for another incident. Note that because this laptop is special purpose,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it is likely to use software other than the standard enterprise tools and configurations, and whenever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possible the incident handlers should be allowed to specify basic technical requirements for these special purpose investigative laptops. </a:t>
            </a:r>
          </a:p>
          <a:p>
            <a:r>
              <a:rPr lang="en-US" sz="1200" i="0" kern="1200" dirty="0">
                <a:solidFill>
                  <a:schemeClr val="tx1"/>
                </a:solidFill>
                <a:effectLst/>
                <a:latin typeface="Calibri" pitchFamily="34" charset="0"/>
                <a:ea typeface="Calibri" panose="020F0502020204030204" pitchFamily="34" charset="0"/>
                <a:cs typeface="Calibri" pitchFamily="34" charset="0"/>
              </a:rPr>
              <a:t>In addition to an investigative laptop, each incident handler should also</a:t>
            </a:r>
            <a:r>
              <a:rPr lang="en-US" sz="1200" i="0" kern="1200" baseline="0" dirty="0">
                <a:solidFill>
                  <a:schemeClr val="tx1"/>
                </a:solidFill>
                <a:effectLst/>
                <a:latin typeface="Calibri" pitchFamily="34" charset="0"/>
                <a:ea typeface="Calibri" panose="020F0502020204030204" pitchFamily="34" charset="0"/>
                <a:cs typeface="Calibri" pitchFamily="34" charset="0"/>
              </a:rPr>
              <a:t> </a:t>
            </a:r>
            <a:r>
              <a:rPr lang="en-US" sz="1200" i="0" kern="1200" dirty="0">
                <a:solidFill>
                  <a:schemeClr val="tx1"/>
                </a:solidFill>
                <a:effectLst/>
                <a:latin typeface="Calibri" pitchFamily="34" charset="0"/>
                <a:ea typeface="Calibri" panose="020F0502020204030204" pitchFamily="34" charset="0"/>
                <a:cs typeface="Calibri" pitchFamily="34" charset="0"/>
              </a:rPr>
              <a:t>have a standard laptop, smart phone, or other computing device for writing reports, reading email,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performing other duties unrelated to the hands-on incident analysis.</a:t>
            </a:r>
            <a:br>
              <a:rPr lang="en-US" sz="1200" i="0" kern="1200" dirty="0">
                <a:solidFill>
                  <a:schemeClr val="tx1"/>
                </a:solidFill>
                <a:effectLst/>
                <a:latin typeface="Calibri" pitchFamily="34" charset="0"/>
                <a:ea typeface="Calibri" panose="020F0502020204030204" pitchFamily="34" charset="0"/>
                <a:cs typeface="Calibri" pitchFamily="34" charset="0"/>
              </a:rPr>
            </a:b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dirty="0"/>
          </a:p>
          <a:p>
            <a:endParaRPr lang="en-US" dirty="0"/>
          </a:p>
        </p:txBody>
      </p:sp>
    </p:spTree>
    <p:extLst>
      <p:ext uri="{BB962C8B-B14F-4D97-AF65-F5344CB8AC3E}">
        <p14:creationId xmlns:p14="http://schemas.microsoft.com/office/powerpoint/2010/main" val="626804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Organizations should be generally prepared to handle any incident but should focus on being prepared to handle incidents that use common attack vectors </a:t>
            </a:r>
            <a:endParaRPr lang="en-US" sz="1200" b="1"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External/Removable Media: </a:t>
            </a:r>
            <a:r>
              <a:rPr lang="en-US" sz="1200" i="0" kern="1200" dirty="0">
                <a:solidFill>
                  <a:schemeClr val="tx1"/>
                </a:solidFill>
                <a:effectLst/>
                <a:latin typeface="Calibri" pitchFamily="34" charset="0"/>
                <a:ea typeface="Calibri" panose="020F0502020204030204" pitchFamily="34" charset="0"/>
                <a:cs typeface="Calibri" pitchFamily="34" charset="0"/>
              </a:rPr>
              <a:t>An attack executed from removable media or a peripheral device—for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example, malicious code spreading onto a system from an infected USB flash drive.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Attrition: </a:t>
            </a:r>
            <a:r>
              <a:rPr lang="en-US" sz="1200" i="0" kern="1200" dirty="0">
                <a:solidFill>
                  <a:schemeClr val="tx1"/>
                </a:solidFill>
                <a:effectLst/>
                <a:latin typeface="Calibri" pitchFamily="34" charset="0"/>
                <a:ea typeface="Calibri" panose="020F0502020204030204" pitchFamily="34" charset="0"/>
                <a:cs typeface="Calibri" pitchFamily="34" charset="0"/>
              </a:rPr>
              <a:t>An attack that employs brute force methods to compromise, degrade, or destroy systems,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networks, or services (e.g., a </a:t>
            </a:r>
            <a:r>
              <a:rPr lang="en-US" sz="1200" i="0" kern="1200" dirty="0" err="1">
                <a:solidFill>
                  <a:schemeClr val="tx1"/>
                </a:solidFill>
                <a:effectLst/>
                <a:latin typeface="Calibri" pitchFamily="34" charset="0"/>
                <a:ea typeface="Calibri" panose="020F0502020204030204" pitchFamily="34" charset="0"/>
                <a:cs typeface="Calibri" pitchFamily="34" charset="0"/>
              </a:rPr>
              <a:t>DDoS</a:t>
            </a:r>
            <a:r>
              <a:rPr lang="en-US" sz="1200" i="0" kern="1200" dirty="0">
                <a:solidFill>
                  <a:schemeClr val="tx1"/>
                </a:solidFill>
                <a:effectLst/>
                <a:latin typeface="Calibri" pitchFamily="34" charset="0"/>
                <a:ea typeface="Calibri" panose="020F0502020204030204" pitchFamily="34" charset="0"/>
                <a:cs typeface="Calibri" pitchFamily="34" charset="0"/>
              </a:rPr>
              <a:t> intended to impair or deny access to a service or application;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brute force attack against an authentication mechanism, such as passwords, CAPTCHAS, or digital</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signatures).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Web: </a:t>
            </a:r>
            <a:r>
              <a:rPr lang="en-US" sz="1200" i="0" kern="1200" dirty="0">
                <a:solidFill>
                  <a:schemeClr val="tx1"/>
                </a:solidFill>
                <a:effectLst/>
                <a:latin typeface="Calibri" pitchFamily="34" charset="0"/>
                <a:ea typeface="Calibri" panose="020F0502020204030204" pitchFamily="34" charset="0"/>
                <a:cs typeface="Calibri" pitchFamily="34" charset="0"/>
              </a:rPr>
              <a:t>An attack executed from a website or web-based application—for example, a cross-site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scripting attack used to steal credentials or a redirect to a site that exploits a browser vulnerability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installs malware.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Email: </a:t>
            </a:r>
            <a:r>
              <a:rPr lang="en-US" sz="1200" i="0" kern="1200" dirty="0">
                <a:solidFill>
                  <a:schemeClr val="tx1"/>
                </a:solidFill>
                <a:effectLst/>
                <a:latin typeface="Calibri" pitchFamily="34" charset="0"/>
                <a:ea typeface="Calibri" panose="020F0502020204030204" pitchFamily="34" charset="0"/>
                <a:cs typeface="Calibri" pitchFamily="34" charset="0"/>
              </a:rPr>
              <a:t>An attack executed via an email message or attachment—for example, exploit code disguised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as an attached document or a link to a malicious website in the body of an email message.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Impersonation: </a:t>
            </a:r>
            <a:r>
              <a:rPr lang="en-US" sz="1200" i="0" kern="1200" dirty="0">
                <a:solidFill>
                  <a:schemeClr val="tx1"/>
                </a:solidFill>
                <a:effectLst/>
                <a:latin typeface="Calibri" pitchFamily="34" charset="0"/>
                <a:ea typeface="Calibri" panose="020F0502020204030204" pitchFamily="34" charset="0"/>
                <a:cs typeface="Calibri" pitchFamily="34" charset="0"/>
              </a:rPr>
              <a:t>An attack involving replacement of something benign with something malicious—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for example, spoofing, man in the middle attacks, rogue wireless access points, and SQL injection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attacks all involve impersonation.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Improper Usage: </a:t>
            </a:r>
            <a:r>
              <a:rPr lang="en-US" sz="1200" i="0" kern="1200" dirty="0">
                <a:solidFill>
                  <a:schemeClr val="tx1"/>
                </a:solidFill>
                <a:effectLst/>
                <a:latin typeface="Calibri" pitchFamily="34" charset="0"/>
                <a:ea typeface="Calibri" panose="020F0502020204030204" pitchFamily="34" charset="0"/>
                <a:cs typeface="Calibri" pitchFamily="34" charset="0"/>
              </a:rPr>
              <a:t>Any incident resulting from violation of an organization’s acceptable usage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policies by an authorized user, excluding the above categories; for example, a user installs file sharing</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software, leading to the loss of sensitive data; or a user performs illegal activities on a system.</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Loss or Theft of Equipment: </a:t>
            </a:r>
            <a:r>
              <a:rPr lang="en-US" sz="1200" i="0" kern="1200" dirty="0">
                <a:solidFill>
                  <a:schemeClr val="tx1"/>
                </a:solidFill>
                <a:effectLst/>
                <a:latin typeface="Calibri" pitchFamily="34" charset="0"/>
                <a:ea typeface="Calibri" panose="020F0502020204030204" pitchFamily="34" charset="0"/>
                <a:cs typeface="Calibri" pitchFamily="34" charset="0"/>
              </a:rPr>
              <a:t>The loss or theft of a computing device or media used by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organization, such as a laptop, smartphone, or authentication token.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Other: </a:t>
            </a:r>
            <a:r>
              <a:rPr lang="en-US" sz="1200" i="0" kern="1200" dirty="0">
                <a:solidFill>
                  <a:schemeClr val="tx1"/>
                </a:solidFill>
                <a:effectLst/>
                <a:latin typeface="Calibri" pitchFamily="34" charset="0"/>
                <a:ea typeface="Calibri" panose="020F0502020204030204" pitchFamily="34" charset="0"/>
                <a:cs typeface="Calibri" pitchFamily="34" charset="0"/>
              </a:rPr>
              <a:t>An attack that does not fit into any of the other categories.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dirty="0"/>
          </a:p>
          <a:p>
            <a:endParaRPr lang="en-US" dirty="0"/>
          </a:p>
        </p:txBody>
      </p:sp>
    </p:spTree>
    <p:extLst>
      <p:ext uri="{BB962C8B-B14F-4D97-AF65-F5344CB8AC3E}">
        <p14:creationId xmlns:p14="http://schemas.microsoft.com/office/powerpoint/2010/main" val="338287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attacks do not have any identifiable or detectable precursors from the target’s perspective. If</a:t>
            </a:r>
          </a:p>
          <a:p>
            <a:r>
              <a:rPr lang="en-US" dirty="0"/>
              <a:t>precursors are detected, the organization may have an opportunity to prevent the incident by altering its</a:t>
            </a:r>
          </a:p>
          <a:p>
            <a:r>
              <a:rPr lang="en-US" dirty="0"/>
              <a:t>security posture to save a target from attack. At a minimum, the organization could monitor activity</a:t>
            </a:r>
          </a:p>
          <a:p>
            <a:r>
              <a:rPr lang="en-US" dirty="0"/>
              <a:t>involving the target more closely. </a:t>
            </a:r>
          </a:p>
          <a:p>
            <a:endParaRPr lang="en-US" dirty="0"/>
          </a:p>
        </p:txBody>
      </p:sp>
    </p:spTree>
    <p:extLst>
      <p:ext uri="{BB962C8B-B14F-4D97-AF65-F5344CB8AC3E}">
        <p14:creationId xmlns:p14="http://schemas.microsoft.com/office/powerpoint/2010/main" val="1790669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attacks do not have any </a:t>
            </a:r>
            <a:r>
              <a:rPr lang="en-US" b="1" dirty="0"/>
              <a:t>identifiable or detectable precursors </a:t>
            </a:r>
            <a:r>
              <a:rPr lang="en-US" dirty="0"/>
              <a:t>from the target’s perspective. If</a:t>
            </a:r>
          </a:p>
          <a:p>
            <a:r>
              <a:rPr lang="en-US" dirty="0"/>
              <a:t>precursors are detected, the organization may have an opportunity to prevent the incident by altering its</a:t>
            </a:r>
          </a:p>
          <a:p>
            <a:r>
              <a:rPr lang="en-US" dirty="0"/>
              <a:t>security posture to save a target from attack. At a minimum, the organization could monitor activity</a:t>
            </a:r>
          </a:p>
          <a:p>
            <a:r>
              <a:rPr lang="en-US" dirty="0"/>
              <a:t>involving the target more closely. </a:t>
            </a:r>
          </a:p>
          <a:p>
            <a:endParaRPr lang="en-US" dirty="0"/>
          </a:p>
        </p:txBody>
      </p:sp>
    </p:spTree>
    <p:extLst>
      <p:ext uri="{BB962C8B-B14F-4D97-AF65-F5344CB8AC3E}">
        <p14:creationId xmlns:p14="http://schemas.microsoft.com/office/powerpoint/2010/main" val="3353320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attacks do not have any identifiable or detectable precursors from the target’s perspective. If</a:t>
            </a:r>
          </a:p>
          <a:p>
            <a:r>
              <a:rPr lang="en-US" dirty="0"/>
              <a:t>precursors are detected, the organization may have an opportunity to prevent the incident by altering its</a:t>
            </a:r>
          </a:p>
          <a:p>
            <a:r>
              <a:rPr lang="en-US" dirty="0"/>
              <a:t>security posture to save a target from attack. At a minimum, the organization could monitor activity</a:t>
            </a:r>
          </a:p>
          <a:p>
            <a:r>
              <a:rPr lang="en-US" dirty="0"/>
              <a:t>involving the target more closely. </a:t>
            </a:r>
          </a:p>
          <a:p>
            <a:endParaRPr lang="en-US" dirty="0"/>
          </a:p>
        </p:txBody>
      </p:sp>
    </p:spTree>
    <p:extLst>
      <p:ext uri="{BB962C8B-B14F-4D97-AF65-F5344CB8AC3E}">
        <p14:creationId xmlns:p14="http://schemas.microsoft.com/office/powerpoint/2010/main" val="879567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1092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Calibri" pitchFamily="34" charset="0"/>
                <a:ea typeface="Calibri" panose="020F0502020204030204" pitchFamily="34" charset="0"/>
                <a:cs typeface="Calibri" pitchFamily="34" charset="0"/>
              </a:rPr>
              <a:t>When the team believes that an incident has occurred,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team should rapidly perform an initial analysis to determine the incident’s scope, such as which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networks, systems, or applications are affected; who or what originated the incident; and how the incident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is occurring (e.g., what tools or attack methods are being used, what vulnerabilities are being exploited).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initial analysis should provide enough information for the team to prioritize subsequent activities,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such as containment of the incident and deeper analysis of the effects of the incident.</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Create a Log Retention Policy. </a:t>
            </a:r>
            <a:r>
              <a:rPr lang="en-US" sz="1200" i="0" kern="1200" dirty="0">
                <a:solidFill>
                  <a:schemeClr val="tx1"/>
                </a:solidFill>
                <a:effectLst/>
                <a:latin typeface="Calibri" pitchFamily="34" charset="0"/>
                <a:ea typeface="Calibri" panose="020F0502020204030204" pitchFamily="34" charset="0"/>
                <a:cs typeface="Calibri" pitchFamily="34" charset="0"/>
              </a:rPr>
              <a:t>Information regarding an incident may be recorded in several places,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such as firewall, IDPS, and application logs. Creating and implementing a log retention policy that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specifies how long log data should be maintained may be extremely helpful in analysis because older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log entries may show reconnaissance activity or previous instances of similar attacks. Another reason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for retaining logs is that incidents may not be discovered until days, weeks, or even months later.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length of time to maintain log data is dependent on several factors, including the organization’s data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retention policies and the volume of data. See NIST SP 800-92, </a:t>
            </a:r>
            <a:r>
              <a:rPr lang="en-US" sz="1200" i="1" kern="1200" dirty="0">
                <a:solidFill>
                  <a:schemeClr val="tx1"/>
                </a:solidFill>
                <a:effectLst/>
                <a:latin typeface="Calibri" pitchFamily="34" charset="0"/>
                <a:ea typeface="Calibri" panose="020F0502020204030204" pitchFamily="34" charset="0"/>
                <a:cs typeface="Calibri" pitchFamily="34" charset="0"/>
              </a:rPr>
              <a:t>Guide to Computer Security Log</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1" kern="1200" dirty="0">
                <a:solidFill>
                  <a:schemeClr val="tx1"/>
                </a:solidFill>
                <a:effectLst/>
                <a:latin typeface="Calibri" pitchFamily="34" charset="0"/>
                <a:ea typeface="Calibri" panose="020F0502020204030204" pitchFamily="34" charset="0"/>
                <a:cs typeface="Calibri" pitchFamily="34" charset="0"/>
              </a:rPr>
              <a:t>Management </a:t>
            </a:r>
            <a:r>
              <a:rPr lang="en-US" sz="1200" i="0" kern="1200" dirty="0">
                <a:solidFill>
                  <a:schemeClr val="tx1"/>
                </a:solidFill>
                <a:effectLst/>
                <a:latin typeface="Calibri" pitchFamily="34" charset="0"/>
                <a:ea typeface="Calibri" panose="020F0502020204030204" pitchFamily="34" charset="0"/>
                <a:cs typeface="Calibri" pitchFamily="34" charset="0"/>
              </a:rPr>
              <a:t>for additional recommendations related to logging.34</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Perform Event Correlation. </a:t>
            </a:r>
            <a:r>
              <a:rPr lang="en-US" sz="1200" i="0" kern="1200" dirty="0">
                <a:solidFill>
                  <a:schemeClr val="tx1"/>
                </a:solidFill>
                <a:effectLst/>
                <a:latin typeface="Calibri" pitchFamily="34" charset="0"/>
                <a:ea typeface="Calibri" panose="020F0502020204030204" pitchFamily="34" charset="0"/>
                <a:cs typeface="Calibri" pitchFamily="34" charset="0"/>
              </a:rPr>
              <a:t>Evidence of an incident may be captured in several logs that each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contain different types of data—a firewall log may have the source IP address that was used, whereas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an application log may contain a username. A network IDPS may detect that an attack was launched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against a particular host, but it may not know if the attack was successful. The analyst may need to</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examine the host’s logs to determine that information. Correlating events among multiple indicator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sources can be invaluable in validating whether a particular incident occurred.</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b="1" i="0" kern="1200" dirty="0">
                <a:solidFill>
                  <a:schemeClr val="tx1"/>
                </a:solidFill>
                <a:effectLst/>
                <a:latin typeface="Calibri" pitchFamily="34" charset="0"/>
                <a:ea typeface="Calibri" panose="020F0502020204030204" pitchFamily="34" charset="0"/>
                <a:cs typeface="Calibri" pitchFamily="34" charset="0"/>
              </a:rPr>
              <a:t>Keep All Host Clocks Synchronized. </a:t>
            </a:r>
            <a:r>
              <a:rPr lang="en-US" sz="1200" i="0" kern="1200" dirty="0">
                <a:solidFill>
                  <a:schemeClr val="tx1"/>
                </a:solidFill>
                <a:effectLst/>
                <a:latin typeface="Calibri" pitchFamily="34" charset="0"/>
                <a:ea typeface="Calibri" panose="020F0502020204030204" pitchFamily="34" charset="0"/>
                <a:cs typeface="Calibri" pitchFamily="34" charset="0"/>
              </a:rPr>
              <a:t>Protocols such as the Network Time Protocol (NTP)</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synchronize clocks among hosts.35 Event correlation will be more complicated if the devices reporting</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events have inconsistent clock settings. From an evidentiary standpoint, it is preferable to have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consistent timestamps in logs—for example, to have three logs that show an attack occurred at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12:07:01 a.m., rather than logs that list the attack as occurring at 12:07:01, 12:10:35, and 11:07:06.</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Maintain and Use a Knowledge Base of Information. </a:t>
            </a:r>
            <a:r>
              <a:rPr lang="en-US" sz="1200" i="0" kern="1200" dirty="0">
                <a:solidFill>
                  <a:schemeClr val="tx1"/>
                </a:solidFill>
                <a:effectLst/>
                <a:latin typeface="Calibri" pitchFamily="34" charset="0"/>
                <a:ea typeface="Calibri" panose="020F0502020204030204" pitchFamily="34" charset="0"/>
                <a:cs typeface="Calibri" pitchFamily="34" charset="0"/>
              </a:rPr>
              <a:t>The knowledge base should include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information that handlers need for referencing quickly during incident analysis. Although it is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possible to build a knowledge base with a complex structure, a simple approach can be effective. Text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documents, spreadsheets, and relatively simple databases provide effective, flexible, and searchable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mechanisms for sharing data among team members. The knowledge base should also contain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variety of information, including explanations of the significance and validity of precursors and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indicators, such as IDPS alerts, operating system log entries, and application error codes.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Use Internet Search Engines for Research. </a:t>
            </a:r>
            <a:r>
              <a:rPr lang="en-US" sz="1200" i="0" kern="1200" dirty="0">
                <a:solidFill>
                  <a:schemeClr val="tx1"/>
                </a:solidFill>
                <a:effectLst/>
                <a:latin typeface="Calibri" pitchFamily="34" charset="0"/>
                <a:ea typeface="Calibri" panose="020F0502020204030204" pitchFamily="34" charset="0"/>
                <a:cs typeface="Calibri" pitchFamily="34" charset="0"/>
              </a:rPr>
              <a:t>Internet search engines can help analysts find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information on unusual activity. For example, an analyst may see some unusual connection attempts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targeting TCP port 22912. Performing a search on the terms “TCP,” “port,” and “22912” may return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some hits that contain logs of similar activity or even an explanation of the significance of the port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number. Note that separate workstations should be used for research to minimize the risk to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organization from conducting these searches.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Run Packet Sniffers to Collect Additional Data. </a:t>
            </a:r>
            <a:r>
              <a:rPr lang="en-US" sz="1200" i="0" kern="1200" dirty="0">
                <a:solidFill>
                  <a:schemeClr val="tx1"/>
                </a:solidFill>
                <a:effectLst/>
                <a:latin typeface="Calibri" pitchFamily="34" charset="0"/>
                <a:ea typeface="Calibri" panose="020F0502020204030204" pitchFamily="34" charset="0"/>
                <a:cs typeface="Calibri" pitchFamily="34" charset="0"/>
              </a:rPr>
              <a:t>Sometimes the indicators do not record enough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detail to permit the handler to understand what is occurring. If an incident is occurring over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network, the fastest way to collect the necessary data may be to have a packet sniffer capture network</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traffic. Configuring the sniffer to record traffic that matches specified criteria should keep the volume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of data manageable and minimize the inadvertent capture of other information. Because of privacy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concerns, some organizations may require incident handlers to request and receive permission before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using packet sniffers.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Filter the Data. </a:t>
            </a:r>
            <a:r>
              <a:rPr lang="en-US" sz="1200" i="0" kern="1200" dirty="0">
                <a:solidFill>
                  <a:schemeClr val="tx1"/>
                </a:solidFill>
                <a:effectLst/>
                <a:latin typeface="Calibri" pitchFamily="34" charset="0"/>
                <a:ea typeface="Calibri" panose="020F0502020204030204" pitchFamily="34" charset="0"/>
                <a:cs typeface="Calibri" pitchFamily="34" charset="0"/>
              </a:rPr>
              <a:t>There is simply not enough time to review and analyze all the indicators; at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minimum the most suspicious activity should be investigated. One effective strategy is to filter out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categories of indicators that tend to be insignificant. Another filtering strategy is to show only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categories of indicators that are of the highest significance; however, this approach carries substantial</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risk because new malicious activity may not fall into one of the chosen indicator categories.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dirty="0"/>
          </a:p>
        </p:txBody>
      </p:sp>
    </p:spTree>
    <p:extLst>
      <p:ext uri="{BB962C8B-B14F-4D97-AF65-F5344CB8AC3E}">
        <p14:creationId xmlns:p14="http://schemas.microsoft.com/office/powerpoint/2010/main" val="1337195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Calibri" pitchFamily="34" charset="0"/>
                <a:ea typeface="Calibri" panose="020F0502020204030204" pitchFamily="34" charset="0"/>
                <a:cs typeface="Calibri" pitchFamily="34" charset="0"/>
              </a:rPr>
              <a:t>An essential part of</a:t>
            </a:r>
            <a:r>
              <a:rPr lang="en-US" sz="1200" i="0" kern="1200" baseline="0" dirty="0">
                <a:solidFill>
                  <a:schemeClr val="tx1"/>
                </a:solidFill>
                <a:effectLst/>
                <a:latin typeface="Calibri" pitchFamily="34" charset="0"/>
                <a:ea typeface="Calibri" panose="020F0502020204030204" pitchFamily="34" charset="0"/>
                <a:cs typeface="Calibri" pitchFamily="34" charset="0"/>
              </a:rPr>
              <a:t> </a:t>
            </a:r>
            <a:r>
              <a:rPr lang="en-US" sz="1200" i="0" kern="1200" dirty="0">
                <a:solidFill>
                  <a:schemeClr val="tx1"/>
                </a:solidFill>
                <a:effectLst/>
                <a:latin typeface="Calibri" pitchFamily="34" charset="0"/>
                <a:ea typeface="Calibri" panose="020F0502020204030204" pitchFamily="34" charset="0"/>
                <a:cs typeface="Calibri" pitchFamily="34" charset="0"/>
              </a:rPr>
              <a:t>containment is decision-making (e.g., shut down a system, disconnect it from a network, disable certain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functions). Such decisions are much easier to make if there are predetermined strategies and procedures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for containing the incident. Organizations should define acceptable risks in dealing with incidents and</a:t>
            </a:r>
            <a:r>
              <a:rPr lang="en-US" sz="1200" i="0" kern="1200" baseline="0" dirty="0">
                <a:solidFill>
                  <a:schemeClr val="tx1"/>
                </a:solidFill>
                <a:effectLst/>
                <a:latin typeface="Calibri" pitchFamily="34" charset="0"/>
                <a:ea typeface="Calibri" panose="020F0502020204030204" pitchFamily="34" charset="0"/>
                <a:cs typeface="Calibri" pitchFamily="34" charset="0"/>
              </a:rPr>
              <a:t> </a:t>
            </a:r>
            <a:r>
              <a:rPr lang="en-US" sz="1200" i="0" kern="1200" dirty="0">
                <a:solidFill>
                  <a:schemeClr val="tx1"/>
                </a:solidFill>
                <a:effectLst/>
                <a:latin typeface="Calibri" pitchFamily="34" charset="0"/>
                <a:ea typeface="Calibri" panose="020F0502020204030204" pitchFamily="34" charset="0"/>
                <a:cs typeface="Calibri" pitchFamily="34" charset="0"/>
              </a:rPr>
              <a:t>develop strategies accordingly.</a:t>
            </a:r>
          </a:p>
          <a:p>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i="0" kern="1200" dirty="0">
                <a:solidFill>
                  <a:schemeClr val="tx1"/>
                </a:solidFill>
                <a:effectLst/>
                <a:latin typeface="Calibri" pitchFamily="34" charset="0"/>
                <a:ea typeface="Calibri" panose="020F0502020204030204" pitchFamily="34" charset="0"/>
                <a:cs typeface="Calibri" pitchFamily="34" charset="0"/>
              </a:rPr>
              <a:t>Containment strategies vary based on the type of incident. For example, the strategy for containing an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email-borne malware infection is quite different from that of a network-based </a:t>
            </a:r>
            <a:r>
              <a:rPr lang="en-US" sz="1200" i="0" kern="1200" dirty="0" err="1">
                <a:solidFill>
                  <a:schemeClr val="tx1"/>
                </a:solidFill>
                <a:effectLst/>
                <a:latin typeface="Calibri" pitchFamily="34" charset="0"/>
                <a:ea typeface="Calibri" panose="020F0502020204030204" pitchFamily="34" charset="0"/>
                <a:cs typeface="Calibri" pitchFamily="34" charset="0"/>
              </a:rPr>
              <a:t>DDoS</a:t>
            </a:r>
            <a:r>
              <a:rPr lang="en-US" sz="1200" i="0" kern="1200" dirty="0">
                <a:solidFill>
                  <a:schemeClr val="tx1"/>
                </a:solidFill>
                <a:effectLst/>
                <a:latin typeface="Calibri" pitchFamily="34" charset="0"/>
                <a:ea typeface="Calibri" panose="020F0502020204030204" pitchFamily="34" charset="0"/>
                <a:cs typeface="Calibri" pitchFamily="34" charset="0"/>
              </a:rPr>
              <a:t> attack. Organizations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should create separate containment strategies for each major incident type, with criteria documented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clearly to facilitate decision-making. </a:t>
            </a:r>
            <a:br>
              <a:rPr lang="en-US" sz="1200" i="0" kern="1200" dirty="0">
                <a:solidFill>
                  <a:schemeClr val="tx1"/>
                </a:solidFill>
                <a:effectLst/>
                <a:latin typeface="Calibri" pitchFamily="34" charset="0"/>
                <a:ea typeface="Calibri" panose="020F0502020204030204" pitchFamily="34" charset="0"/>
                <a:cs typeface="Calibri" pitchFamily="34" charset="0"/>
              </a:rPr>
            </a:b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 certain cases, some organizations redirect the attacker to a sandbox (a form of containment) so that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they can monitor the attacker’s activity, usually to gather additional evidence. The incident response team</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should discuss this strategy with its legal department to determine if it is feasible. Ways of monitoring an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attacker’s activity other than sandboxing should not be used; if an organization knows that a system has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been compromised and allows the compromise to continue, it may be liable if the attacker uses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compromised system to attack other systems. The delayed containment strategy is dangerous because an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attacker could escalate unauthorized access or compromise other systems.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i="0" kern="1200" dirty="0">
                <a:solidFill>
                  <a:schemeClr val="tx1"/>
                </a:solidFill>
                <a:effectLst/>
                <a:latin typeface="Calibri" pitchFamily="34" charset="0"/>
                <a:ea typeface="Calibri" panose="020F0502020204030204" pitchFamily="34" charset="0"/>
                <a:cs typeface="Calibri" pitchFamily="34" charset="0"/>
              </a:rPr>
              <a:t>Another potential issue regarding containment is that some attacks may cause additional damage when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they are contained. For example, a compromised host may run a malicious process that pings another host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periodically. When the incident handler attempts to contain the incident by disconnecting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compromised host from the network, the subsequent pings will fail. As a result of the failure,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malicious process may overwrite or encrypt all the data on the host’s hard drive. Handlers should not</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assume that just because a host has been disconnected from the network, further damage to the host has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been prevented.</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endParaRPr lang="en-US" dirty="0"/>
          </a:p>
        </p:txBody>
      </p:sp>
    </p:spTree>
    <p:extLst>
      <p:ext uri="{BB962C8B-B14F-4D97-AF65-F5344CB8AC3E}">
        <p14:creationId xmlns:p14="http://schemas.microsoft.com/office/powerpoint/2010/main" val="1520606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56417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Calibri" pitchFamily="34" charset="0"/>
                <a:ea typeface="Calibri" panose="020F0502020204030204" pitchFamily="34" charset="0"/>
                <a:cs typeface="Calibri" pitchFamily="34" charset="0"/>
              </a:rPr>
              <a:t>Collecting evidence from computing resources presents some challenges. It is generally desirable to</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acquire evidence from a system of interest as soon as one suspects that an incident may have occurred.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Many incidents cause a dynamic chain of events to occur; an initial system snapshot may do more good in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identifying the problem and its source than most other actions that can be taken at this stage. From an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evidentiary standpoint, it is much better to get a snapshot of the system as-is rather than doing so after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incident handlers, system administrators, and others have inadvertently altered the state of the machine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during the investigation. </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p:txBody>
      </p:sp>
    </p:spTree>
    <p:extLst>
      <p:ext uri="{BB962C8B-B14F-4D97-AF65-F5344CB8AC3E}">
        <p14:creationId xmlns:p14="http://schemas.microsoft.com/office/powerpoint/2010/main" val="2159810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Calibri" pitchFamily="34" charset="0"/>
                <a:ea typeface="Calibri" panose="020F0502020204030204" pitchFamily="34" charset="0"/>
                <a:cs typeface="Calibri" pitchFamily="34" charset="0"/>
              </a:rPr>
              <a:t>Validating the Attacking Host’s IP Address. </a:t>
            </a:r>
            <a:r>
              <a:rPr lang="en-US" sz="1200" i="0" kern="1200" dirty="0">
                <a:solidFill>
                  <a:schemeClr val="tx1"/>
                </a:solidFill>
                <a:effectLst/>
                <a:latin typeface="Calibri" pitchFamily="34" charset="0"/>
                <a:ea typeface="Calibri" panose="020F0502020204030204" pitchFamily="34" charset="0"/>
                <a:cs typeface="Calibri" pitchFamily="34" charset="0"/>
              </a:rPr>
              <a:t>New incident handlers often focus on the attacking</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host’s IP address. The handler may attempt to validate that the address was not </a:t>
            </a:r>
            <a:r>
              <a:rPr lang="en-US" sz="1200" b="1" i="0" kern="1200" dirty="0">
                <a:solidFill>
                  <a:schemeClr val="tx1"/>
                </a:solidFill>
                <a:effectLst/>
                <a:latin typeface="Calibri" pitchFamily="34" charset="0"/>
                <a:ea typeface="Calibri" panose="020F0502020204030204" pitchFamily="34" charset="0"/>
                <a:cs typeface="Calibri" pitchFamily="34" charset="0"/>
              </a:rPr>
              <a:t>spoofed</a:t>
            </a:r>
            <a:r>
              <a:rPr lang="en-US" sz="1200" i="0" kern="1200" dirty="0">
                <a:solidFill>
                  <a:schemeClr val="tx1"/>
                </a:solidFill>
                <a:effectLst/>
                <a:latin typeface="Calibri" pitchFamily="34" charset="0"/>
                <a:ea typeface="Calibri" panose="020F0502020204030204" pitchFamily="34" charset="0"/>
                <a:cs typeface="Calibri" pitchFamily="34" charset="0"/>
              </a:rPr>
              <a:t> by verifying</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connectivity to it; however, this simply indicates that a host at that address does or does not respond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to the requests. A failure to respond does not mean the address is not real—for example, a host may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be configured to ignore pings and </a:t>
            </a:r>
            <a:r>
              <a:rPr lang="en-US" sz="1200" i="0" kern="1200" dirty="0" err="1">
                <a:solidFill>
                  <a:schemeClr val="tx1"/>
                </a:solidFill>
                <a:effectLst/>
                <a:latin typeface="Calibri" pitchFamily="34" charset="0"/>
                <a:ea typeface="Calibri" panose="020F0502020204030204" pitchFamily="34" charset="0"/>
                <a:cs typeface="Calibri" pitchFamily="34" charset="0"/>
              </a:rPr>
              <a:t>traceroutes</a:t>
            </a:r>
            <a:r>
              <a:rPr lang="en-US" sz="1200" i="0" kern="1200" dirty="0">
                <a:solidFill>
                  <a:schemeClr val="tx1"/>
                </a:solidFill>
                <a:effectLst/>
                <a:latin typeface="Calibri" pitchFamily="34" charset="0"/>
                <a:ea typeface="Calibri" panose="020F0502020204030204" pitchFamily="34" charset="0"/>
                <a:cs typeface="Calibri" pitchFamily="34" charset="0"/>
              </a:rPr>
              <a:t>. Also, the attacker may have received a dynamic</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address that has already been reassigned to someone else.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Researching the Attacking Host through Search Engines. </a:t>
            </a:r>
            <a:r>
              <a:rPr lang="en-US" sz="1200" i="0" kern="1200" dirty="0">
                <a:solidFill>
                  <a:schemeClr val="tx1"/>
                </a:solidFill>
                <a:effectLst/>
                <a:latin typeface="Calibri" pitchFamily="34" charset="0"/>
                <a:ea typeface="Calibri" panose="020F0502020204030204" pitchFamily="34" charset="0"/>
                <a:cs typeface="Calibri" pitchFamily="34" charset="0"/>
              </a:rPr>
              <a:t>Performing an Internet search using the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apparent source IP address of an attack may lead to more information on the attack—for example, a</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mailing list message regarding a similar attack.</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Using Incident Databases. </a:t>
            </a:r>
            <a:r>
              <a:rPr lang="en-US" sz="1200" i="0" kern="1200" dirty="0">
                <a:solidFill>
                  <a:schemeClr val="tx1"/>
                </a:solidFill>
                <a:effectLst/>
                <a:latin typeface="Calibri" pitchFamily="34" charset="0"/>
                <a:ea typeface="Calibri" panose="020F0502020204030204" pitchFamily="34" charset="0"/>
                <a:cs typeface="Calibri" pitchFamily="34" charset="0"/>
              </a:rPr>
              <a:t>Several groups collect and consolidate incident data from various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organizations into incident databases. This information sharing may take place in many forms, such</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as trackers and real-time blacklists. The organization can also check its own knowledge base or issue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tracking system for related activity.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 </a:t>
            </a:r>
            <a:r>
              <a:rPr lang="en-US" sz="1200" b="1" i="0" kern="1200" dirty="0">
                <a:solidFill>
                  <a:schemeClr val="tx1"/>
                </a:solidFill>
                <a:effectLst/>
                <a:latin typeface="Calibri" pitchFamily="34" charset="0"/>
                <a:ea typeface="Calibri" panose="020F0502020204030204" pitchFamily="34" charset="0"/>
                <a:cs typeface="Calibri" pitchFamily="34" charset="0"/>
              </a:rPr>
              <a:t>Monitoring Possible Attacker Communication Channels. </a:t>
            </a:r>
            <a:r>
              <a:rPr lang="en-US" sz="1200" i="0" kern="1200" dirty="0">
                <a:solidFill>
                  <a:schemeClr val="tx1"/>
                </a:solidFill>
                <a:effectLst/>
                <a:latin typeface="Calibri" pitchFamily="34" charset="0"/>
                <a:ea typeface="Calibri" panose="020F0502020204030204" pitchFamily="34" charset="0"/>
                <a:cs typeface="Calibri" pitchFamily="34" charset="0"/>
              </a:rPr>
              <a:t>Incident handlers can monitor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communication channels that may be used by an attacking host. For example, many bots use IRC as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their primary means of communication. Also, attackers may congregate on certain IRC channels to</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brag about their compromises and share information. However, incident handlers should treat any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such information that they acquire only as a potential lead, not as fact.</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p:txBody>
      </p:sp>
    </p:spTree>
    <p:extLst>
      <p:ext uri="{BB962C8B-B14F-4D97-AF65-F5344CB8AC3E}">
        <p14:creationId xmlns:p14="http://schemas.microsoft.com/office/powerpoint/2010/main" val="58803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kern="1200" dirty="0">
              <a:solidFill>
                <a:schemeClr val="tx1"/>
              </a:solidFill>
              <a:effectLst/>
              <a:latin typeface="Calibri" pitchFamily="34" charset="0"/>
              <a:ea typeface="Calibri" panose="020F0502020204030204" pitchFamily="34" charset="0"/>
              <a:cs typeface="Calibri" pitchFamily="34" charset="0"/>
            </a:endParaRPr>
          </a:p>
        </p:txBody>
      </p:sp>
    </p:spTree>
    <p:extLst>
      <p:ext uri="{BB962C8B-B14F-4D97-AF65-F5344CB8AC3E}">
        <p14:creationId xmlns:p14="http://schemas.microsoft.com/office/powerpoint/2010/main" val="1403347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Calibri" pitchFamily="34" charset="0"/>
                <a:ea typeface="Calibri" panose="020F0502020204030204" pitchFamily="34" charset="0"/>
                <a:cs typeface="Calibri" pitchFamily="34" charset="0"/>
              </a:rPr>
              <a:t>Higher levels of system</a:t>
            </a:r>
            <a:r>
              <a:rPr lang="en-US" sz="1200" i="0" kern="1200" baseline="0" dirty="0">
                <a:solidFill>
                  <a:schemeClr val="tx1"/>
                </a:solidFill>
                <a:effectLst/>
                <a:latin typeface="Calibri" pitchFamily="34" charset="0"/>
                <a:ea typeface="Calibri" panose="020F0502020204030204" pitchFamily="34" charset="0"/>
                <a:cs typeface="Calibri" pitchFamily="34" charset="0"/>
              </a:rPr>
              <a:t> </a:t>
            </a:r>
            <a:r>
              <a:rPr lang="en-US" sz="1200" i="0" kern="1200" dirty="0">
                <a:solidFill>
                  <a:schemeClr val="tx1"/>
                </a:solidFill>
                <a:effectLst/>
                <a:latin typeface="Calibri" pitchFamily="34" charset="0"/>
                <a:ea typeface="Calibri" panose="020F0502020204030204" pitchFamily="34" charset="0"/>
                <a:cs typeface="Calibri" pitchFamily="34" charset="0"/>
              </a:rPr>
              <a:t>logging or network monitoring are often part of the recovery process. Once a resource is successfully</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attacked, it is often attacked again, or other resources within the organization are attacked in a similar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manner.</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r>
              <a:rPr lang="en-US" sz="1200" i="0" kern="1200" dirty="0">
                <a:solidFill>
                  <a:schemeClr val="tx1"/>
                </a:solidFill>
                <a:effectLst/>
                <a:latin typeface="Calibri" pitchFamily="34" charset="0"/>
                <a:ea typeface="Calibri" panose="020F0502020204030204" pitchFamily="34" charset="0"/>
                <a:cs typeface="Calibri" pitchFamily="34" charset="0"/>
              </a:rPr>
              <a:t>Eradication and recovery should be done in a phased approach so that remediation steps are prioritized.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For large-scale incidents, recovery may take months; the intent of the early phases should be to increase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overall security with relatively quick (days to weeks) high value changes to prevent future incidents.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The later phases should focus on longer-term changes (e.g., infrastructure changes) and ongoing work to</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keep the enterprise as secure as possible.</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endParaRPr lang="en-US" dirty="0"/>
          </a:p>
        </p:txBody>
      </p:sp>
    </p:spTree>
    <p:extLst>
      <p:ext uri="{BB962C8B-B14F-4D97-AF65-F5344CB8AC3E}">
        <p14:creationId xmlns:p14="http://schemas.microsoft.com/office/powerpoint/2010/main" val="1804299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a:solidFill>
                  <a:schemeClr val="tx1"/>
                </a:solidFill>
                <a:effectLst/>
                <a:latin typeface="Calibri" pitchFamily="34" charset="0"/>
                <a:ea typeface="Calibri" panose="020F0502020204030204" pitchFamily="34" charset="0"/>
                <a:cs typeface="Calibri" pitchFamily="34" charset="0"/>
              </a:rPr>
              <a:t>Lessons learned meetings provide other benefits. Reports from these meetings are good material for</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training new team members by showing them how more experienced team members respond to incidents.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Updating incident response policies and procedures is another important part of the lessons learned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process. Post-mortem analysis of the way an incident was handled will often reveal a missing step or an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inaccuracy in a procedure, providing impetus for change. Because of the changing nature of information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technology and changes in personnel, the incident response team should review all related documentation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and procedures for handling incidents at designated intervals.</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sz="1200" i="0" kern="1200" dirty="0">
              <a:solidFill>
                <a:schemeClr val="tx1"/>
              </a:solidFill>
              <a:effectLst/>
              <a:latin typeface="Calibri" pitchFamily="34" charset="0"/>
              <a:ea typeface="Calibri" panose="020F0502020204030204" pitchFamily="34" charset="0"/>
              <a:cs typeface="Calibri" pitchFamily="34" charset="0"/>
            </a:endParaRPr>
          </a:p>
          <a:p>
            <a:endParaRPr lang="en-US" dirty="0"/>
          </a:p>
        </p:txBody>
      </p:sp>
    </p:spTree>
    <p:extLst>
      <p:ext uri="{BB962C8B-B14F-4D97-AF65-F5344CB8AC3E}">
        <p14:creationId xmlns:p14="http://schemas.microsoft.com/office/powerpoint/2010/main" val="514189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solidFill>
                  <a:srgbClr val="000000"/>
                </a:solidFill>
              </a:rPr>
              <a:t>The checklist</a:t>
            </a:r>
            <a:r>
              <a:rPr lang="en-US" baseline="0" dirty="0">
                <a:solidFill>
                  <a:srgbClr val="000000"/>
                </a:solidFill>
              </a:rPr>
              <a:t> </a:t>
            </a:r>
            <a:r>
              <a:rPr lang="en-US" dirty="0">
                <a:solidFill>
                  <a:srgbClr val="000000"/>
                </a:solidFill>
              </a:rPr>
              <a:t>provides guidelines to handlers on the major steps that should be performed; it does not dictate the exact</a:t>
            </a:r>
            <a:br>
              <a:rPr lang="en-US" dirty="0">
                <a:solidFill>
                  <a:srgbClr val="000000"/>
                </a:solidFill>
              </a:rPr>
            </a:br>
            <a:r>
              <a:rPr lang="en-US" dirty="0">
                <a:solidFill>
                  <a:srgbClr val="000000"/>
                </a:solidFill>
              </a:rPr>
              <a:t>sequence of steps that should always be followed.</a:t>
            </a:r>
            <a:endParaRPr lang="en-US" sz="1200" i="0" kern="1200" dirty="0">
              <a:solidFill>
                <a:schemeClr val="tx1"/>
              </a:solidFill>
              <a:effectLst/>
              <a:latin typeface="Calibri" pitchFamily="34" charset="0"/>
              <a:ea typeface="Calibri" panose="020F0502020204030204" pitchFamily="34" charset="0"/>
              <a:cs typeface="Calibri" pitchFamily="34" charset="0"/>
            </a:endParaRPr>
          </a:p>
          <a:p>
            <a:endParaRPr lang="en-US" dirty="0"/>
          </a:p>
        </p:txBody>
      </p:sp>
    </p:spTree>
    <p:extLst>
      <p:ext uri="{BB962C8B-B14F-4D97-AF65-F5344CB8AC3E}">
        <p14:creationId xmlns:p14="http://schemas.microsoft.com/office/powerpoint/2010/main" val="3296541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t>Documenting system events, conversations, and observed changes in files can lead to a more efficient, more systematic, and less error prone handling of the problem. </a:t>
            </a:r>
            <a:br>
              <a:rPr lang="en-US" sz="1200" dirty="0"/>
            </a:br>
            <a:br>
              <a:rPr lang="en-US" sz="1000" dirty="0"/>
            </a:br>
            <a:endParaRPr lang="en-US" dirty="0"/>
          </a:p>
          <a:p>
            <a:endParaRPr lang="en-US" dirty="0"/>
          </a:p>
        </p:txBody>
      </p:sp>
    </p:spTree>
    <p:extLst>
      <p:ext uri="{BB962C8B-B14F-4D97-AF65-F5344CB8AC3E}">
        <p14:creationId xmlns:p14="http://schemas.microsoft.com/office/powerpoint/2010/main" val="3585556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a:solidFill>
                  <a:schemeClr val="tx1"/>
                </a:solidFill>
                <a:effectLst/>
                <a:latin typeface="Calibri" pitchFamily="34" charset="0"/>
                <a:ea typeface="Calibri" panose="020F0502020204030204" pitchFamily="34" charset="0"/>
                <a:cs typeface="Calibri" pitchFamily="34" charset="0"/>
              </a:rPr>
              <a:t>The incident response team should safeguard incident data and restrict access to it because it often</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contains sensitive information—for example, data on exploited vulnerabilities, recent security breaches,</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and users that may have performed inappropriate actions. For example, only authorized personnel should</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have access to the incident database. Incident communications (e.g., emails) and documents should be</a:t>
            </a:r>
            <a:br>
              <a:rPr lang="en-US" sz="1200" i="0" kern="1200" dirty="0">
                <a:solidFill>
                  <a:schemeClr val="tx1"/>
                </a:solidFill>
                <a:effectLst/>
                <a:latin typeface="Calibri" pitchFamily="34" charset="0"/>
                <a:ea typeface="Calibri" panose="020F0502020204030204" pitchFamily="34" charset="0"/>
                <a:cs typeface="Calibri" pitchFamily="34" charset="0"/>
              </a:rPr>
            </a:br>
            <a:r>
              <a:rPr lang="en-US" sz="1200" i="0" kern="1200" dirty="0">
                <a:solidFill>
                  <a:schemeClr val="tx1"/>
                </a:solidFill>
                <a:effectLst/>
                <a:latin typeface="Calibri" pitchFamily="34" charset="0"/>
                <a:ea typeface="Calibri" panose="020F0502020204030204" pitchFamily="34" charset="0"/>
                <a:cs typeface="Calibri" pitchFamily="34" charset="0"/>
              </a:rPr>
              <a:t>encrypted or otherwise protected so that only authorized personnel can read them.</a:t>
            </a:r>
            <a:br>
              <a:rPr lang="en-US" sz="1200" i="0" kern="1200" dirty="0">
                <a:solidFill>
                  <a:schemeClr val="tx1"/>
                </a:solidFill>
                <a:effectLst/>
                <a:latin typeface="Calibri" pitchFamily="34" charset="0"/>
                <a:ea typeface="Calibri" panose="020F0502020204030204" pitchFamily="34" charset="0"/>
                <a:cs typeface="Calibri" pitchFamily="34" charset="0"/>
              </a:rPr>
            </a:br>
            <a:endParaRPr lang="en-US" dirty="0"/>
          </a:p>
          <a:p>
            <a:endParaRPr lang="en-US" dirty="0"/>
          </a:p>
        </p:txBody>
      </p:sp>
    </p:spTree>
    <p:extLst>
      <p:ext uri="{BB962C8B-B14F-4D97-AF65-F5344CB8AC3E}">
        <p14:creationId xmlns:p14="http://schemas.microsoft.com/office/powerpoint/2010/main" val="567035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65267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2114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303189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618603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2851351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154755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1095895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Director</a:t>
            </a:r>
            <a:r>
              <a:rPr lang="en-US" dirty="0"/>
              <a:t> is a person from senior management who has the authority to carry out incident response activities. The Director answers directly to top management (e.g. CEO).</a:t>
            </a:r>
          </a:p>
          <a:p>
            <a:endParaRPr lang="en-US" dirty="0"/>
          </a:p>
          <a:p>
            <a:r>
              <a:rPr lang="en-US" b="1" dirty="0"/>
              <a:t>The Lead Investigator</a:t>
            </a:r>
            <a:r>
              <a:rPr lang="en-US" dirty="0"/>
              <a:t> is in charge of making sure that incident response activities are executed in the right order and at the right time. The Lead Investigator reports to the Director, and ensures that the technicians and the Evidence and Response Handler have the resources necessary to carry out their duties. The Lead Investigator is responsible for preparing an incident report and briefing any findings and/or determinations to senior management. The Lead Investigator is also responsible for interfacing with law enforcement and other IRTs.</a:t>
            </a:r>
          </a:p>
          <a:p>
            <a:endParaRPr lang="en-US" dirty="0"/>
          </a:p>
          <a:p>
            <a:r>
              <a:rPr lang="en-US" b="1" dirty="0"/>
              <a:t>Forensic Technicians </a:t>
            </a:r>
            <a:r>
              <a:rPr lang="en-US" dirty="0"/>
              <a:t>carry out incident response tasks at the direction of the Lead Investigator. Forensic Technicians must be experts at what they do. It is likely that more than one technician will be required because different systems and configurations require different skills and knowledge. At a minimum there should be a collective expertise available to the IRT to address all distinct system components involved in the incident. Forensic Technicians are responsible for analyzing that evidence, and reporting on their findings.</a:t>
            </a:r>
          </a:p>
          <a:p>
            <a:endParaRPr lang="en-US" dirty="0"/>
          </a:p>
          <a:p>
            <a:r>
              <a:rPr lang="en-US" b="1" dirty="0"/>
              <a:t>The Response Handler </a:t>
            </a:r>
            <a:r>
              <a:rPr lang="en-US" dirty="0"/>
              <a:t>is usually the first one on the scene and must react quickly. The responsibilities of the response handler is to secure the crime scene and collect evidence.</a:t>
            </a:r>
          </a:p>
          <a:p>
            <a:endParaRPr lang="en-US" dirty="0"/>
          </a:p>
          <a:p>
            <a:r>
              <a:rPr lang="en-US" b="1" dirty="0"/>
              <a:t>The Evidence Handler’s </a:t>
            </a:r>
            <a:r>
              <a:rPr lang="en-US" dirty="0"/>
              <a:t>function is to protect all evidence gathered during the course of the incident. This person will receive any evidence that is collected by technicians, ensure that it is properly tagged, check it into and out of protective custody, and maintain a strict chain of custody.</a:t>
            </a:r>
          </a:p>
          <a:p>
            <a:endParaRPr lang="en-US" dirty="0"/>
          </a:p>
          <a:p>
            <a:r>
              <a:rPr lang="en-US" b="1" dirty="0"/>
              <a:t>The Legal Adviser</a:t>
            </a:r>
            <a:r>
              <a:rPr lang="en-US" dirty="0"/>
              <a:t>’s job is to provide guidance consistent with all applicable state and federal laws. The Legal Adviser is responsible for helping the company decide whether to pursue any kind of legal action.</a:t>
            </a:r>
          </a:p>
          <a:p>
            <a:endParaRPr lang="en-US" dirty="0"/>
          </a:p>
          <a:p>
            <a:r>
              <a:rPr lang="en-US" b="1" dirty="0"/>
              <a:t>Dispatchers man </a:t>
            </a:r>
            <a:r>
              <a:rPr lang="en-US" dirty="0"/>
              <a:t>the Incident Response hotline. Their responsibilities are to receive distress calls from clients, provide general information about the various incident response services, fill out incident reports, assign tracking numbers to new cases, and connect clients with the appropriate IRT personnel for further assistance. Typically, the dispatch function will be staffed around the clock.</a:t>
            </a:r>
          </a:p>
          <a:p>
            <a:endParaRPr lang="en-US" dirty="0"/>
          </a:p>
        </p:txBody>
      </p:sp>
    </p:spTree>
    <p:extLst>
      <p:ext uri="{BB962C8B-B14F-4D97-AF65-F5344CB8AC3E}">
        <p14:creationId xmlns:p14="http://schemas.microsoft.com/office/powerpoint/2010/main" val="108110245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3358261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682239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80689788"/>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163536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257576045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242478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22288723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929054350"/>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1462714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846541349"/>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54858706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3039152993"/>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241732653"/>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794198082"/>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669124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820916932"/>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868128248"/>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1593847447"/>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119046554"/>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3371711071"/>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713560890"/>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166599696"/>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2084196052"/>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1387697218"/>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690801610"/>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1498224001"/>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2731814957"/>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3653773383"/>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3944174919"/>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780322690"/>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910699139"/>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20787612"/>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001550199"/>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1436399830"/>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3964868203"/>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205802548"/>
      </p:ext>
    </p:extLst>
  </p:cSld>
  <p:clrMapOvr>
    <a:masterClrMapping/>
  </p:clrMapOvr>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1817112352"/>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155393417"/>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299412226"/>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753836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910051946"/>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11187631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Lst>
  <p:hf sldNum="0"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8.xml"/><Relationship Id="rId5" Type="http://schemas.openxmlformats.org/officeDocument/2006/relationships/image" Target="../media/image15.jpe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www.voanews.com/usa/us-cracks-down-chinese-economic-espionage"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Security and Forensics</a:t>
            </a:r>
            <a:br>
              <a:rPr lang="en-US" dirty="0"/>
            </a:br>
            <a:r>
              <a:rPr lang="en-US" sz="1400" dirty="0"/>
              <a:t>AICT006-4-2-DSF Version 2</a:t>
            </a:r>
            <a:endParaRPr lang="en-MY" dirty="0"/>
          </a:p>
        </p:txBody>
      </p:sp>
      <p:sp>
        <p:nvSpPr>
          <p:cNvPr id="3" name="Subtitle 2"/>
          <p:cNvSpPr>
            <a:spLocks noGrp="1"/>
          </p:cNvSpPr>
          <p:nvPr>
            <p:ph type="subTitle" idx="1"/>
          </p:nvPr>
        </p:nvSpPr>
        <p:spPr/>
        <p:txBody>
          <a:bodyPr/>
          <a:lstStyle/>
          <a:p>
            <a:r>
              <a:rPr lang="en-MY" dirty="0"/>
              <a:t>Incidents Respond</a:t>
            </a:r>
          </a:p>
        </p:txBody>
      </p:sp>
    </p:spTree>
    <p:extLst>
      <p:ext uri="{BB962C8B-B14F-4D97-AF65-F5344CB8AC3E}">
        <p14:creationId xmlns:p14="http://schemas.microsoft.com/office/powerpoint/2010/main" val="247870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8"/>
            <a:ext cx="8229600" cy="4420427"/>
          </a:xfrm>
        </p:spPr>
        <p:txBody>
          <a:bodyPr/>
          <a:lstStyle/>
          <a:p>
            <a:pPr>
              <a:lnSpc>
                <a:spcPct val="150000"/>
              </a:lnSpc>
            </a:pPr>
            <a:r>
              <a:rPr lang="en-US" altLang="en-US" sz="2400" b="1" dirty="0"/>
              <a:t>Incident Response Team (IRT)</a:t>
            </a:r>
          </a:p>
          <a:p>
            <a:pPr>
              <a:lnSpc>
                <a:spcPct val="150000"/>
              </a:lnSpc>
            </a:pPr>
            <a:r>
              <a:rPr lang="en-US" altLang="en-US" sz="2400" b="1" dirty="0"/>
              <a:t>Law enforcement</a:t>
            </a:r>
          </a:p>
          <a:p>
            <a:pPr>
              <a:lnSpc>
                <a:spcPct val="150000"/>
              </a:lnSpc>
            </a:pPr>
            <a:r>
              <a:rPr lang="en-US" altLang="en-US" sz="2400" b="1" dirty="0"/>
              <a:t>Computer emergency response teams (CERTs)</a:t>
            </a:r>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Who Can Help Respond to An Incident?</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2052" name="Picture 4" descr="https://continuinged.uml.edu/images/2015/programs/cert-forensic-criminolog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818798">
            <a:off x="213008" y="4034973"/>
            <a:ext cx="2896227" cy="168090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8" name="Picture 10" descr="https://www.fbi.gov/image-repository/cyber-agent.jpeg/@@images/image/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77420">
            <a:off x="2532875" y="4391388"/>
            <a:ext cx="3456283" cy="162913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2" descr="http://www.scholars2day.com/wp-content/uploads/2016/01/CE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57325"/>
            <a:ext cx="1571802" cy="1104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60" name="Picture 12" descr="https://encrypted-tbn0.gstatic.com/images?q=tbn:ANd9GcQD26PGXrLOqfySxYrN76_8iATW6_7aewLrJaVjpp95ecQM1HB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16389">
            <a:off x="6248400" y="4254732"/>
            <a:ext cx="2705100" cy="16859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508347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8"/>
            <a:ext cx="8229600" cy="4926012"/>
          </a:xfrm>
        </p:spPr>
        <p:txBody>
          <a:bodyPr/>
          <a:lstStyle/>
          <a:p>
            <a:pPr>
              <a:lnSpc>
                <a:spcPct val="150000"/>
              </a:lnSpc>
            </a:pPr>
            <a:r>
              <a:rPr lang="en-US" sz="2400" b="1" dirty="0"/>
              <a:t>Director  </a:t>
            </a:r>
          </a:p>
          <a:p>
            <a:pPr>
              <a:lnSpc>
                <a:spcPct val="150000"/>
              </a:lnSpc>
            </a:pPr>
            <a:r>
              <a:rPr lang="en-US" sz="2400" b="1" dirty="0"/>
              <a:t>Lead Investigator  </a:t>
            </a:r>
          </a:p>
          <a:p>
            <a:pPr>
              <a:lnSpc>
                <a:spcPct val="150000"/>
              </a:lnSpc>
            </a:pPr>
            <a:r>
              <a:rPr lang="en-US" sz="2400" b="1" dirty="0"/>
              <a:t>Forensic Technician(s)  </a:t>
            </a:r>
          </a:p>
          <a:p>
            <a:pPr>
              <a:lnSpc>
                <a:spcPct val="150000"/>
              </a:lnSpc>
            </a:pPr>
            <a:r>
              <a:rPr lang="en-US" sz="2400" b="1" dirty="0"/>
              <a:t>Response Handler  </a:t>
            </a:r>
          </a:p>
          <a:p>
            <a:pPr>
              <a:lnSpc>
                <a:spcPct val="150000"/>
              </a:lnSpc>
            </a:pPr>
            <a:r>
              <a:rPr lang="en-US" sz="2400" b="1" dirty="0"/>
              <a:t>Evidence Handle  </a:t>
            </a:r>
          </a:p>
          <a:p>
            <a:pPr>
              <a:lnSpc>
                <a:spcPct val="150000"/>
              </a:lnSpc>
            </a:pPr>
            <a:r>
              <a:rPr lang="en-US" sz="2400" b="1" dirty="0"/>
              <a:t>Legal Advisor</a:t>
            </a:r>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What are the main elements of an incident response team?</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5" name="Content Placeholder 1"/>
          <p:cNvPicPr>
            <a:picLocks noChangeAspect="1"/>
          </p:cNvPicPr>
          <p:nvPr/>
        </p:nvPicPr>
        <p:blipFill>
          <a:blip r:embed="rId3"/>
          <a:stretch>
            <a:fillRect/>
          </a:stretch>
        </p:blipFill>
        <p:spPr bwMode="auto">
          <a:xfrm>
            <a:off x="4702768" y="1713541"/>
            <a:ext cx="2277501" cy="4798442"/>
          </a:xfrm>
          <a:prstGeom prst="rect">
            <a:avLst/>
          </a:prstGeom>
          <a:noFill/>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7907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039250D1-F3C0-6CAD-3C05-E3D1905B9A35}"/>
              </a:ext>
            </a:extLst>
          </p:cNvPr>
          <p:cNvGraphicFramePr>
            <a:graphicFrameLocks noGrp="1"/>
          </p:cNvGraphicFramePr>
          <p:nvPr>
            <p:ph idx="1"/>
            <p:extLst>
              <p:ext uri="{D42A27DB-BD31-4B8C-83A1-F6EECF244321}">
                <p14:modId xmlns:p14="http://schemas.microsoft.com/office/powerpoint/2010/main" val="1493728853"/>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wrap="square" anchor="ctr">
            <a:normAutofit/>
          </a:bodyPr>
          <a:lstStyle/>
          <a:p>
            <a:r>
              <a:rPr lang="en-US" sz="3300" b="1" u="sng"/>
              <a:t>What are the main elements of an incident response team? (Cont’d)</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&lt;#&gt; of 9</a:t>
            </a:r>
          </a:p>
        </p:txBody>
      </p:sp>
    </p:spTree>
    <p:extLst>
      <p:ext uri="{BB962C8B-B14F-4D97-AF65-F5344CB8AC3E}">
        <p14:creationId xmlns:p14="http://schemas.microsoft.com/office/powerpoint/2010/main" val="3571068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3AB7FA73-8EFB-199A-35BC-4B383FE51BBE}"/>
              </a:ext>
            </a:extLst>
          </p:cNvPr>
          <p:cNvGraphicFramePr>
            <a:graphicFrameLocks noGrp="1"/>
          </p:cNvGraphicFramePr>
          <p:nvPr>
            <p:ph idx="1"/>
            <p:extLst>
              <p:ext uri="{D42A27DB-BD31-4B8C-83A1-F6EECF244321}">
                <p14:modId xmlns:p14="http://schemas.microsoft.com/office/powerpoint/2010/main" val="1070519022"/>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wrap="square" anchor="ctr">
            <a:normAutofit/>
          </a:bodyPr>
          <a:lstStyle/>
          <a:p>
            <a:r>
              <a:rPr lang="en-US" sz="3300" b="1" u="sng"/>
              <a:t>What are the main elements of an incident response team? (Cont’d)</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&lt;#&gt; of 9</a:t>
            </a:r>
          </a:p>
        </p:txBody>
      </p:sp>
    </p:spTree>
    <p:extLst>
      <p:ext uri="{BB962C8B-B14F-4D97-AF65-F5344CB8AC3E}">
        <p14:creationId xmlns:p14="http://schemas.microsoft.com/office/powerpoint/2010/main" val="2521825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2">
            <a:extLst>
              <a:ext uri="{FF2B5EF4-FFF2-40B4-BE49-F238E27FC236}">
                <a16:creationId xmlns:a16="http://schemas.microsoft.com/office/drawing/2014/main" id="{785CF79F-9F35-A1F3-88A1-01231C5E588F}"/>
              </a:ext>
            </a:extLst>
          </p:cNvPr>
          <p:cNvGraphicFramePr>
            <a:graphicFrameLocks noGrp="1"/>
          </p:cNvGraphicFramePr>
          <p:nvPr>
            <p:ph idx="1"/>
            <p:extLst>
              <p:ext uri="{D42A27DB-BD31-4B8C-83A1-F6EECF244321}">
                <p14:modId xmlns:p14="http://schemas.microsoft.com/office/powerpoint/2010/main" val="2584860384"/>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wrap="square" anchor="ctr">
            <a:normAutofit/>
          </a:bodyPr>
          <a:lstStyle/>
          <a:p>
            <a:r>
              <a:rPr lang="en-US" sz="3300" b="1" u="sng"/>
              <a:t>What are the main elements of an incident response team? (Cont’d)</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&lt;#&gt; of 9</a:t>
            </a:r>
          </a:p>
        </p:txBody>
      </p:sp>
    </p:spTree>
    <p:extLst>
      <p:ext uri="{BB962C8B-B14F-4D97-AF65-F5344CB8AC3E}">
        <p14:creationId xmlns:p14="http://schemas.microsoft.com/office/powerpoint/2010/main" val="1031650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8"/>
            <a:ext cx="8229600" cy="4926012"/>
          </a:xfrm>
        </p:spPr>
        <p:txBody>
          <a:bodyPr/>
          <a:lstStyle/>
          <a:p>
            <a:pPr marL="0" lvl="0" indent="0" algn="just" eaLnBrk="0" hangingPunct="0">
              <a:spcBef>
                <a:spcPct val="30000"/>
              </a:spcBef>
              <a:buNone/>
            </a:pPr>
            <a:r>
              <a:rPr lang="en-US" sz="1800" b="1" dirty="0">
                <a:solidFill>
                  <a:srgbClr val="000000"/>
                </a:solidFill>
              </a:rPr>
              <a:t>Dispatchers man </a:t>
            </a:r>
            <a:r>
              <a:rPr lang="en-US" sz="1800" dirty="0">
                <a:solidFill>
                  <a:srgbClr val="000000"/>
                </a:solidFill>
              </a:rPr>
              <a:t>The Incident Response hotline. </a:t>
            </a:r>
          </a:p>
          <a:p>
            <a:pPr marL="0" lvl="0" indent="0" algn="just" eaLnBrk="0" hangingPunct="0">
              <a:spcBef>
                <a:spcPct val="30000"/>
              </a:spcBef>
              <a:buNone/>
            </a:pPr>
            <a:r>
              <a:rPr lang="en-US" sz="1800" dirty="0">
                <a:solidFill>
                  <a:srgbClr val="000000"/>
                </a:solidFill>
              </a:rPr>
              <a:t>Their responsibilities are to :-</a:t>
            </a:r>
          </a:p>
          <a:p>
            <a:pPr algn="just" eaLnBrk="0" hangingPunct="0">
              <a:spcBef>
                <a:spcPct val="30000"/>
              </a:spcBef>
            </a:pPr>
            <a:r>
              <a:rPr lang="en-US" sz="1800" dirty="0">
                <a:solidFill>
                  <a:srgbClr val="000000"/>
                </a:solidFill>
              </a:rPr>
              <a:t>Receive distress calls from clients</a:t>
            </a:r>
          </a:p>
          <a:p>
            <a:pPr algn="just" eaLnBrk="0" hangingPunct="0">
              <a:spcBef>
                <a:spcPct val="30000"/>
              </a:spcBef>
            </a:pPr>
            <a:r>
              <a:rPr lang="en-US" sz="1800" dirty="0">
                <a:solidFill>
                  <a:srgbClr val="000000"/>
                </a:solidFill>
              </a:rPr>
              <a:t>Provide general information about the various incident response services</a:t>
            </a:r>
          </a:p>
          <a:p>
            <a:pPr algn="just" eaLnBrk="0" hangingPunct="0">
              <a:spcBef>
                <a:spcPct val="30000"/>
              </a:spcBef>
            </a:pPr>
            <a:r>
              <a:rPr lang="en-US" sz="1800" dirty="0">
                <a:solidFill>
                  <a:srgbClr val="000000"/>
                </a:solidFill>
              </a:rPr>
              <a:t>Fill out incident reports</a:t>
            </a:r>
          </a:p>
          <a:p>
            <a:pPr algn="just" eaLnBrk="0" hangingPunct="0">
              <a:spcBef>
                <a:spcPct val="30000"/>
              </a:spcBef>
            </a:pPr>
            <a:r>
              <a:rPr lang="en-US" sz="1800" dirty="0">
                <a:solidFill>
                  <a:srgbClr val="000000"/>
                </a:solidFill>
              </a:rPr>
              <a:t>Assign tracking numbers to new cases</a:t>
            </a:r>
          </a:p>
          <a:p>
            <a:pPr algn="just" eaLnBrk="0" hangingPunct="0">
              <a:spcBef>
                <a:spcPct val="30000"/>
              </a:spcBef>
            </a:pPr>
            <a:r>
              <a:rPr lang="en-US" sz="1800" dirty="0">
                <a:solidFill>
                  <a:srgbClr val="000000"/>
                </a:solidFill>
              </a:rPr>
              <a:t>and connect clients with the appropriate IRT personnel for further assistance. </a:t>
            </a:r>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What are the main elements of an incident response team? (Cont’d)</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972004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1520328"/>
            <a:ext cx="8229600" cy="4926012"/>
          </a:xfrm>
        </p:spPr>
        <p:txBody>
          <a:bodyPr/>
          <a:lstStyle/>
          <a:p>
            <a:pPr algn="just">
              <a:lnSpc>
                <a:spcPct val="150000"/>
              </a:lnSpc>
            </a:pPr>
            <a:r>
              <a:rPr lang="en-US" sz="2000" dirty="0"/>
              <a:t>Economic Espionage</a:t>
            </a:r>
          </a:p>
          <a:p>
            <a:pPr lvl="1" algn="just">
              <a:lnSpc>
                <a:spcPct val="150000"/>
              </a:lnSpc>
            </a:pPr>
            <a:r>
              <a:rPr lang="en-US" sz="1600" dirty="0"/>
              <a:t>Intellectual Property Theft</a:t>
            </a:r>
          </a:p>
          <a:p>
            <a:pPr algn="just">
              <a:lnSpc>
                <a:spcPct val="150000"/>
              </a:lnSpc>
            </a:pPr>
            <a:r>
              <a:rPr lang="en-US" sz="2000" dirty="0"/>
              <a:t>Unauthorized Access</a:t>
            </a:r>
          </a:p>
          <a:p>
            <a:pPr lvl="1" algn="just">
              <a:lnSpc>
                <a:spcPct val="150000"/>
              </a:lnSpc>
            </a:pPr>
            <a:r>
              <a:rPr lang="en-US" sz="1600" dirty="0"/>
              <a:t>Stolen Passwords and Data</a:t>
            </a:r>
          </a:p>
          <a:p>
            <a:pPr algn="just">
              <a:lnSpc>
                <a:spcPct val="150000"/>
              </a:lnSpc>
            </a:pPr>
            <a:r>
              <a:rPr lang="en-US" sz="2000" dirty="0"/>
              <a:t>Unauthorized Use</a:t>
            </a:r>
          </a:p>
          <a:p>
            <a:pPr lvl="1" algn="just">
              <a:lnSpc>
                <a:spcPct val="150000"/>
              </a:lnSpc>
            </a:pPr>
            <a:r>
              <a:rPr lang="en-US" sz="1600" dirty="0"/>
              <a:t>Inappropriate E-Mail and Web Habits</a:t>
            </a:r>
          </a:p>
          <a:p>
            <a:pPr algn="just">
              <a:lnSpc>
                <a:spcPct val="150000"/>
              </a:lnSpc>
            </a:pPr>
            <a:r>
              <a:rPr lang="en-US" sz="2000" dirty="0"/>
              <a:t>Malicious Code</a:t>
            </a:r>
          </a:p>
          <a:p>
            <a:pPr lvl="1" algn="just">
              <a:lnSpc>
                <a:spcPct val="150000"/>
              </a:lnSpc>
            </a:pPr>
            <a:r>
              <a:rPr lang="en-US" sz="1600" dirty="0"/>
              <a:t>Worms with Backdoors (</a:t>
            </a:r>
            <a:r>
              <a:rPr lang="en-US" sz="1600" dirty="0" err="1"/>
              <a:t>Sasser</a:t>
            </a:r>
            <a:r>
              <a:rPr lang="en-US" sz="1600" dirty="0"/>
              <a:t>)</a:t>
            </a:r>
          </a:p>
          <a:p>
            <a:pPr algn="just">
              <a:lnSpc>
                <a:spcPct val="150000"/>
              </a:lnSpc>
            </a:pPr>
            <a:r>
              <a:rPr lang="en-US" sz="2000" dirty="0"/>
              <a:t>Insider Threats</a:t>
            </a:r>
          </a:p>
          <a:p>
            <a:pPr marL="0" indent="0" algn="just">
              <a:buNone/>
            </a:pPr>
            <a:endParaRPr lang="en-US" sz="1800" dirty="0">
              <a:solidFill>
                <a:srgbClr val="000000"/>
              </a:solidFill>
            </a:endParaRPr>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Common Incident Type</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11" name="Picture 10"/>
          <p:cNvPicPr>
            <a:picLocks noChangeAspect="1"/>
          </p:cNvPicPr>
          <p:nvPr/>
        </p:nvPicPr>
        <p:blipFill>
          <a:blip r:embed="rId3"/>
          <a:stretch>
            <a:fillRect/>
          </a:stretch>
        </p:blipFill>
        <p:spPr>
          <a:xfrm>
            <a:off x="3457006" y="5428479"/>
            <a:ext cx="5258369" cy="899458"/>
          </a:xfrm>
          <a:prstGeom prst="rect">
            <a:avLst/>
          </a:prstGeom>
        </p:spPr>
      </p:pic>
      <p:sp>
        <p:nvSpPr>
          <p:cNvPr id="12" name="Rectangle 11"/>
          <p:cNvSpPr/>
          <p:nvPr/>
        </p:nvSpPr>
        <p:spPr>
          <a:xfrm>
            <a:off x="2900148" y="6292451"/>
            <a:ext cx="6243852" cy="307777"/>
          </a:xfrm>
          <a:prstGeom prst="rect">
            <a:avLst/>
          </a:prstGeom>
        </p:spPr>
        <p:txBody>
          <a:bodyPr wrap="square">
            <a:spAutoFit/>
          </a:bodyPr>
          <a:lstStyle/>
          <a:p>
            <a:r>
              <a:rPr lang="en-US" sz="1400" dirty="0">
                <a:hlinkClick r:id="rId4"/>
              </a:rPr>
              <a:t>https://www.voanews.com/usa/us-cracks-down-chinese-economic-espionage</a:t>
            </a:r>
            <a:endParaRPr lang="en-US" sz="1400" dirty="0"/>
          </a:p>
        </p:txBody>
      </p:sp>
    </p:spTree>
    <p:extLst>
      <p:ext uri="{BB962C8B-B14F-4D97-AF65-F5344CB8AC3E}">
        <p14:creationId xmlns:p14="http://schemas.microsoft.com/office/powerpoint/2010/main" val="126356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nchor="ctr">
            <a:normAutofit/>
          </a:bodyPr>
          <a:lstStyle/>
          <a:p>
            <a:pPr>
              <a:lnSpc>
                <a:spcPct val="90000"/>
              </a:lnSpc>
            </a:pPr>
            <a:r>
              <a:rPr lang="en-US" b="1" u="sng"/>
              <a:t>Comparing Different Types of Cyber Security Incident</a:t>
            </a:r>
            <a:endParaRPr lang="en-US"/>
          </a:p>
        </p:txBody>
      </p:sp>
      <p:sp>
        <p:nvSpPr>
          <p:cNvPr id="4" name="Footer Placeholder 3"/>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&lt;#&gt; of 9</a:t>
            </a:r>
          </a:p>
        </p:txBody>
      </p:sp>
      <p:pic>
        <p:nvPicPr>
          <p:cNvPr id="5" name="Picture 4" descr="Table&#10;&#10;Description automatically generated"/>
          <p:cNvPicPr>
            <a:picLocks noChangeAspect="1"/>
          </p:cNvPicPr>
          <p:nvPr/>
        </p:nvPicPr>
        <p:blipFill>
          <a:blip r:embed="rId2"/>
          <a:stretch>
            <a:fillRect/>
          </a:stretch>
        </p:blipFill>
        <p:spPr>
          <a:xfrm>
            <a:off x="1833991" y="1697038"/>
            <a:ext cx="5536344" cy="4525962"/>
          </a:xfrm>
          <a:prstGeom prst="rect">
            <a:avLst/>
          </a:prstGeom>
          <a:noFill/>
        </p:spPr>
      </p:pic>
    </p:spTree>
    <p:extLst>
      <p:ext uri="{BB962C8B-B14F-4D97-AF65-F5344CB8AC3E}">
        <p14:creationId xmlns:p14="http://schemas.microsoft.com/office/powerpoint/2010/main" val="2236811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Incident Response Phases</a:t>
            </a:r>
            <a:br>
              <a:rPr lang="en-US" b="1" u="sng" dirty="0">
                <a:solidFill>
                  <a:schemeClr val="accent2">
                    <a:lumMod val="75000"/>
                  </a:schemeClr>
                </a:solidFill>
                <a:latin typeface="Century Gothic" panose="020B0502020202020204" pitchFamily="34" charset="0"/>
                <a:ea typeface="新細明體" pitchFamily="18" charset="-120"/>
              </a:rPr>
            </a:br>
            <a:r>
              <a:rPr lang="en-US" b="1" u="sng" dirty="0">
                <a:solidFill>
                  <a:schemeClr val="accent2">
                    <a:lumMod val="75000"/>
                  </a:schemeClr>
                </a:solidFill>
                <a:latin typeface="Century Gothic" panose="020B0502020202020204" pitchFamily="34" charset="0"/>
                <a:ea typeface="新細明體" pitchFamily="18" charset="-120"/>
              </a:rPr>
              <a:t>(Life Cycle)</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6" name="Picture 5"/>
          <p:cNvPicPr>
            <a:picLocks noChangeAspect="1"/>
          </p:cNvPicPr>
          <p:nvPr/>
        </p:nvPicPr>
        <p:blipFill>
          <a:blip r:embed="rId3"/>
          <a:stretch>
            <a:fillRect/>
          </a:stretch>
        </p:blipFill>
        <p:spPr>
          <a:xfrm>
            <a:off x="305041" y="2053064"/>
            <a:ext cx="8600420" cy="4328073"/>
          </a:xfrm>
          <a:prstGeom prst="rect">
            <a:avLst/>
          </a:prstGeom>
        </p:spPr>
      </p:pic>
    </p:spTree>
    <p:extLst>
      <p:ext uri="{BB962C8B-B14F-4D97-AF65-F5344CB8AC3E}">
        <p14:creationId xmlns:p14="http://schemas.microsoft.com/office/powerpoint/2010/main" val="4205866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87363" y="1592108"/>
            <a:ext cx="8229600" cy="4926012"/>
          </a:xfrm>
        </p:spPr>
        <p:txBody>
          <a:bodyPr/>
          <a:lstStyle/>
          <a:p>
            <a:r>
              <a:rPr lang="en-US" sz="2800" dirty="0"/>
              <a:t>The key to a successful response is </a:t>
            </a:r>
            <a:r>
              <a:rPr lang="en-US" sz="2800" b="1" dirty="0"/>
              <a:t>Preparation</a:t>
            </a:r>
            <a:r>
              <a:rPr lang="en-US" sz="2800" dirty="0"/>
              <a:t>.</a:t>
            </a:r>
          </a:p>
          <a:p>
            <a:endParaRPr lang="en-US" sz="2800" b="1" dirty="0"/>
          </a:p>
          <a:p>
            <a:pPr lvl="1"/>
            <a:r>
              <a:rPr lang="en-US" b="1" dirty="0">
                <a:solidFill>
                  <a:srgbClr val="FF0000"/>
                </a:solidFill>
              </a:rPr>
              <a:t>F</a:t>
            </a:r>
            <a:r>
              <a:rPr lang="en-US" b="1" dirty="0"/>
              <a:t>orm a </a:t>
            </a:r>
            <a:r>
              <a:rPr lang="en-US" b="1" dirty="0">
                <a:solidFill>
                  <a:srgbClr val="FF0000"/>
                </a:solidFill>
              </a:rPr>
              <a:t>S</a:t>
            </a:r>
            <a:r>
              <a:rPr lang="en-US" b="1" dirty="0"/>
              <a:t>trategy.</a:t>
            </a:r>
          </a:p>
          <a:p>
            <a:pPr lvl="1"/>
            <a:r>
              <a:rPr lang="en-US" b="1" dirty="0">
                <a:solidFill>
                  <a:srgbClr val="FF0000"/>
                </a:solidFill>
              </a:rPr>
              <a:t>D</a:t>
            </a:r>
            <a:r>
              <a:rPr lang="en-US" b="1" dirty="0"/>
              <a:t>esign a </a:t>
            </a:r>
            <a:r>
              <a:rPr lang="en-US" b="1" dirty="0">
                <a:solidFill>
                  <a:srgbClr val="FF0000"/>
                </a:solidFill>
              </a:rPr>
              <a:t>P</a:t>
            </a:r>
            <a:r>
              <a:rPr lang="en-US" b="1" dirty="0"/>
              <a:t>rocedure.</a:t>
            </a:r>
          </a:p>
          <a:p>
            <a:pPr lvl="1"/>
            <a:r>
              <a:rPr lang="en-US" b="1" dirty="0">
                <a:solidFill>
                  <a:srgbClr val="FF0000"/>
                </a:solidFill>
              </a:rPr>
              <a:t>G</a:t>
            </a:r>
            <a:r>
              <a:rPr lang="en-US" b="1" dirty="0"/>
              <a:t>ather </a:t>
            </a:r>
            <a:r>
              <a:rPr lang="en-US" b="1" dirty="0">
                <a:solidFill>
                  <a:srgbClr val="FF0000"/>
                </a:solidFill>
              </a:rPr>
              <a:t>R</a:t>
            </a:r>
            <a:r>
              <a:rPr lang="en-US" b="1" dirty="0"/>
              <a:t>esources.</a:t>
            </a:r>
          </a:p>
          <a:p>
            <a:pPr lvl="1"/>
            <a:r>
              <a:rPr lang="en-US" b="1" dirty="0">
                <a:solidFill>
                  <a:srgbClr val="FF0000"/>
                </a:solidFill>
              </a:rPr>
              <a:t>P</a:t>
            </a:r>
            <a:r>
              <a:rPr lang="en-US" b="1" dirty="0"/>
              <a:t>ractice, </a:t>
            </a:r>
            <a:r>
              <a:rPr lang="en-US" b="1" dirty="0">
                <a:solidFill>
                  <a:srgbClr val="FF0000"/>
                </a:solidFill>
              </a:rPr>
              <a:t>p</a:t>
            </a:r>
            <a:r>
              <a:rPr lang="en-US" b="1" dirty="0"/>
              <a:t>ractice, </a:t>
            </a:r>
            <a:r>
              <a:rPr lang="en-US" b="1" dirty="0">
                <a:solidFill>
                  <a:srgbClr val="FF0000"/>
                </a:solidFill>
              </a:rPr>
              <a:t>p</a:t>
            </a:r>
            <a:r>
              <a:rPr lang="en-US" b="1" dirty="0"/>
              <a:t>ractice.</a:t>
            </a:r>
          </a:p>
          <a:p>
            <a:pPr lvl="1">
              <a:buFont typeface="Wingdings" panose="05000000000000000000" pitchFamily="2" charset="2"/>
              <a:buChar char="Ø"/>
            </a:pPr>
            <a:r>
              <a:rPr lang="en-US" sz="2400" b="1" dirty="0"/>
              <a:t>Set security control</a:t>
            </a:r>
          </a:p>
          <a:p>
            <a:pPr lvl="1">
              <a:buFont typeface="Wingdings" panose="05000000000000000000" pitchFamily="2" charset="2"/>
              <a:buChar char="Ø"/>
            </a:pPr>
            <a:r>
              <a:rPr lang="en-US" sz="2400" b="1" dirty="0"/>
              <a:t>Risk Assessment </a:t>
            </a:r>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Preparation</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189769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2">
            <a:extLst>
              <a:ext uri="{FF2B5EF4-FFF2-40B4-BE49-F238E27FC236}">
                <a16:creationId xmlns:a16="http://schemas.microsoft.com/office/drawing/2014/main" id="{6EDC5F2D-9DBE-6201-A7F9-FE9DB367382B}"/>
              </a:ext>
            </a:extLst>
          </p:cNvPr>
          <p:cNvSpPr>
            <a:spLocks noGrp="1"/>
          </p:cNvSpPr>
          <p:nvPr>
            <p:ph type="body" idx="1"/>
          </p:nvPr>
        </p:nvSpPr>
        <p:spPr/>
        <p:txBody>
          <a:bodyPr vert="horz" wrap="square" lIns="91440" tIns="45720" rIns="91440" bIns="45720" numCol="1" anchor="b" anchorCtr="0" compatLnSpc="1">
            <a:prstTxWarp prst="textNoShape">
              <a:avLst/>
            </a:prstTxWarp>
            <a:normAutofit/>
          </a:bodyPr>
          <a:lstStyle/>
          <a:p>
            <a:pPr>
              <a:lnSpc>
                <a:spcPct val="90000"/>
              </a:lnSpc>
            </a:pPr>
            <a:r>
              <a:rPr lang="en-US" altLang="zh-TW" sz="1900" b="1" u="sng">
                <a:latin typeface="+mn-lt"/>
                <a:ea typeface="+mn-ea"/>
                <a:cs typeface="+mn-cs"/>
              </a:rPr>
              <a:t>Structure of The Lesson &amp; </a:t>
            </a:r>
            <a:r>
              <a:rPr lang="en-US" altLang="zh-TW" sz="1900" b="1" u="sng" kern="0">
                <a:latin typeface="+mn-lt"/>
                <a:ea typeface="+mn-ea"/>
                <a:cs typeface="+mn-cs"/>
              </a:rPr>
              <a:t>Learning Outcomes</a:t>
            </a:r>
            <a:endParaRPr lang="en-US" sz="1900" b="1">
              <a:latin typeface="+mn-lt"/>
              <a:ea typeface="+mn-ea"/>
              <a:cs typeface="+mn-cs"/>
            </a:endParaRPr>
          </a:p>
        </p:txBody>
      </p:sp>
      <p:graphicFrame>
        <p:nvGraphicFramePr>
          <p:cNvPr id="18" name="Content Placeholder 2">
            <a:extLst>
              <a:ext uri="{FF2B5EF4-FFF2-40B4-BE49-F238E27FC236}">
                <a16:creationId xmlns:a16="http://schemas.microsoft.com/office/drawing/2014/main" id="{E0D19721-4881-CF4F-0A38-7C727EC6B6ED}"/>
              </a:ext>
            </a:extLst>
          </p:cNvPr>
          <p:cNvGraphicFramePr>
            <a:graphicFrameLocks noGrp="1"/>
          </p:cNvGraphicFramePr>
          <p:nvPr>
            <p:ph sz="half" idx="2"/>
            <p:extLst>
              <p:ext uri="{D42A27DB-BD31-4B8C-83A1-F6EECF244321}">
                <p14:modId xmlns:p14="http://schemas.microsoft.com/office/powerpoint/2010/main" val="3695374542"/>
              </p:ext>
            </p:extLst>
          </p:nvPr>
        </p:nvGraphicFramePr>
        <p:xfrm>
          <a:off x="222250" y="2174875"/>
          <a:ext cx="4275138"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Content Placeholder 5">
            <a:extLst>
              <a:ext uri="{FF2B5EF4-FFF2-40B4-BE49-F238E27FC236}">
                <a16:creationId xmlns:a16="http://schemas.microsoft.com/office/drawing/2014/main" id="{29F589F8-986E-1951-2060-85E526E92235}"/>
              </a:ext>
            </a:extLst>
          </p:cNvPr>
          <p:cNvSpPr>
            <a:spLocks noGrp="1"/>
          </p:cNvSpPr>
          <p:nvPr>
            <p:ph sz="quarter" idx="4"/>
          </p:nvPr>
        </p:nvSpPr>
        <p:spPr/>
        <p:txBody>
          <a:bodyPr vert="horz" wrap="square" lIns="91440" tIns="45720" rIns="91440" bIns="45720" numCol="1" anchor="t" anchorCtr="0" compatLnSpc="1">
            <a:prstTxWarp prst="textNoShape">
              <a:avLst/>
            </a:prstTxWarp>
            <a:normAutofit/>
          </a:bodyPr>
          <a:lstStyle/>
          <a:p>
            <a:r>
              <a:rPr lang="en-US" dirty="0"/>
              <a:t>React </a:t>
            </a:r>
          </a:p>
          <a:p>
            <a:r>
              <a:rPr lang="en-US" dirty="0"/>
              <a:t>Respond</a:t>
            </a:r>
          </a:p>
          <a:p>
            <a:r>
              <a:rPr lang="en-US" dirty="0"/>
              <a:t>Recover</a:t>
            </a:r>
          </a:p>
          <a:p>
            <a:endParaRPr lang="en-US" dirty="0"/>
          </a:p>
        </p:txBody>
      </p:sp>
      <p:sp>
        <p:nvSpPr>
          <p:cNvPr id="5" name="Footer Placeholder 4"/>
          <p:cNvSpPr>
            <a:spLocks noGrp="1"/>
          </p:cNvSpPr>
          <p:nvPr>
            <p:ph type="ftr" sz="quarter" idx="4294967295"/>
          </p:nvPr>
        </p:nvSpPr>
        <p:spPr>
          <a:xfrm>
            <a:off x="6248400" y="6623050"/>
            <a:ext cx="2895600" cy="234950"/>
          </a:xfrm>
          <a:prstGeom prst="rect">
            <a:avLst/>
          </a:prstGeom>
        </p:spPr>
        <p:txBody>
          <a:bodyPr vert="horz" wrap="square" lIns="91440" tIns="45720" rIns="91440" bIns="45720" numCol="1" anchor="t" anchorCtr="0" compatLnSpc="1">
            <a:prstTxWarp prst="textNoShape">
              <a:avLst/>
            </a:prstTxWarp>
            <a:normAutofit fontScale="62500" lnSpcReduction="20000"/>
          </a:bodyPr>
          <a:lstStyle/>
          <a:p>
            <a:pPr>
              <a:spcAft>
                <a:spcPts val="600"/>
              </a:spcAft>
              <a:defRPr/>
            </a:pPr>
            <a:r>
              <a:rPr lang="en-MY" kern="1200">
                <a:latin typeface="Calibri" pitchFamily="34" charset="0"/>
                <a:ea typeface="Calibri" pitchFamily="34" charset="0"/>
                <a:cs typeface="Calibri" pitchFamily="34" charset="0"/>
              </a:rPr>
              <a:t>Slide &lt;</a:t>
            </a:r>
            <a:fld id="{91C2A59E-F653-449C-ABC1-24BDDF60C85D}" type="slidenum">
              <a:rPr lang="en-MY" kern="1200">
                <a:latin typeface="Calibri" pitchFamily="34" charset="0"/>
                <a:ea typeface="Calibri" pitchFamily="34" charset="0"/>
                <a:cs typeface="Calibri" pitchFamily="34" charset="0"/>
              </a:rPr>
              <a:pPr>
                <a:spcAft>
                  <a:spcPts val="600"/>
                </a:spcAft>
                <a:defRPr/>
              </a:pPr>
              <a:t>2</a:t>
            </a:fld>
            <a:r>
              <a:rPr lang="en-MY" kern="1200">
                <a:latin typeface="Calibri" pitchFamily="34" charset="0"/>
                <a:ea typeface="Calibri" pitchFamily="34" charset="0"/>
                <a:cs typeface="Calibri" pitchFamily="34" charset="0"/>
              </a:rPr>
              <a:t>&gt; of 9</a:t>
            </a:r>
          </a:p>
        </p:txBody>
      </p:sp>
      <p:sp>
        <p:nvSpPr>
          <p:cNvPr id="9" name="Title 1">
            <a:extLst>
              <a:ext uri="{FF2B5EF4-FFF2-40B4-BE49-F238E27FC236}">
                <a16:creationId xmlns:a16="http://schemas.microsoft.com/office/drawing/2014/main" id="{DD1BEA24-D671-97E7-95F9-873201C30F4C}"/>
              </a:ext>
            </a:extLst>
          </p:cNvPr>
          <p:cNvSpPr txBox="1">
            <a:spLocks/>
          </p:cNvSpPr>
          <p:nvPr/>
        </p:nvSpPr>
        <p:spPr bwMode="auto">
          <a:xfrm>
            <a:off x="4645025" y="1535113"/>
            <a:ext cx="4041775"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normAutofit/>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pPr algn="l">
              <a:lnSpc>
                <a:spcPct val="90000"/>
              </a:lnSpc>
              <a:spcBef>
                <a:spcPct val="20000"/>
              </a:spcBef>
            </a:pPr>
            <a:r>
              <a:rPr lang="en-US" altLang="en-US" sz="1900" b="1" u="sng" kern="0">
                <a:solidFill>
                  <a:schemeClr val="tx1"/>
                </a:solidFill>
                <a:latin typeface="+mn-lt"/>
                <a:ea typeface="+mn-ea"/>
                <a:cs typeface="+mn-cs"/>
              </a:rPr>
              <a:t>Key Terms You Must Be Able To Use</a:t>
            </a:r>
            <a:endParaRPr lang="en-US" sz="1900" b="1" kern="0">
              <a:solidFill>
                <a:schemeClr val="tx1"/>
              </a:solidFill>
              <a:latin typeface="+mn-lt"/>
              <a:ea typeface="+mn-ea"/>
              <a:cs typeface="+mn-cs"/>
            </a:endParaRPr>
          </a:p>
        </p:txBody>
      </p:sp>
    </p:spTree>
    <p:extLst>
      <p:ext uri="{BB962C8B-B14F-4D97-AF65-F5344CB8AC3E}">
        <p14:creationId xmlns:p14="http://schemas.microsoft.com/office/powerpoint/2010/main" val="3395090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485775" y="1557338"/>
            <a:ext cx="8229600" cy="4926012"/>
          </a:xfrm>
        </p:spPr>
        <p:txBody>
          <a:bodyPr/>
          <a:lstStyle/>
          <a:p>
            <a:pPr algn="just"/>
            <a:r>
              <a:rPr lang="en-US" sz="2400" b="1" dirty="0"/>
              <a:t>The lists below provide examples of </a:t>
            </a:r>
            <a:r>
              <a:rPr lang="en-US" sz="2400" b="1" dirty="0">
                <a:solidFill>
                  <a:srgbClr val="FF0000"/>
                </a:solidFill>
              </a:rPr>
              <a:t>tools</a:t>
            </a:r>
            <a:r>
              <a:rPr lang="en-US" sz="2400" b="1" dirty="0"/>
              <a:t> and </a:t>
            </a:r>
            <a:r>
              <a:rPr lang="en-US" sz="2400" b="1" dirty="0">
                <a:solidFill>
                  <a:srgbClr val="FF0000"/>
                </a:solidFill>
              </a:rPr>
              <a:t>resources</a:t>
            </a:r>
            <a:r>
              <a:rPr lang="en-US" sz="2400" b="1" dirty="0"/>
              <a:t> available that may be of value during incident handling:</a:t>
            </a:r>
          </a:p>
          <a:p>
            <a:r>
              <a:rPr lang="en-US" sz="2000" b="1" dirty="0"/>
              <a:t>Incident Handler Communications and Facilities </a:t>
            </a:r>
            <a:r>
              <a:rPr lang="en-US" sz="2000" dirty="0"/>
              <a:t>(Contact info of team members and Law enforcement Agency, On-call info, issue tracking system, smartphones carried by team for off-hour support, encryption SW, secure storage facility)</a:t>
            </a:r>
          </a:p>
          <a:p>
            <a:r>
              <a:rPr lang="en-US" sz="2000" b="1" dirty="0"/>
              <a:t>Incident Analysis Hardware and Software </a:t>
            </a:r>
            <a:r>
              <a:rPr lang="en-US" sz="2000" dirty="0"/>
              <a:t>(Digital Forensic Workstation21, Backup devices to create disks and preserve log files, laptops, servers, etc.)</a:t>
            </a:r>
          </a:p>
          <a:p>
            <a:r>
              <a:rPr lang="en-US" sz="2000" b="1" dirty="0"/>
              <a:t>Incident Analysis Resources </a:t>
            </a:r>
            <a:r>
              <a:rPr lang="en-US" sz="2000" dirty="0"/>
              <a:t>(cryptography hashes of critical files, current baseline of expected network, system and application security)</a:t>
            </a:r>
          </a:p>
          <a:p>
            <a:r>
              <a:rPr lang="en-US" sz="2000" b="1" dirty="0"/>
              <a:t>Incident Mitigation Software </a:t>
            </a:r>
            <a:r>
              <a:rPr lang="en-US" sz="2000" dirty="0"/>
              <a:t>(Access to clean OS application for restoration and recovery)</a:t>
            </a:r>
            <a:endParaRPr lang="en-US" b="1" dirty="0"/>
          </a:p>
        </p:txBody>
      </p:sp>
      <p:sp>
        <p:nvSpPr>
          <p:cNvPr id="2" name="Title 1"/>
          <p:cNvSpPr>
            <a:spLocks noGrp="1"/>
          </p:cNvSpPr>
          <p:nvPr>
            <p:ph type="title"/>
          </p:nvPr>
        </p:nvSpPr>
        <p:spPr>
          <a:xfrm>
            <a:off x="485775" y="274638"/>
            <a:ext cx="7457222" cy="1143000"/>
          </a:xfrm>
        </p:spPr>
        <p:txBody>
          <a:bodyPr/>
          <a:lstStyle/>
          <a:p>
            <a:r>
              <a:rPr lang="en-US" b="1" u="sng" dirty="0">
                <a:solidFill>
                  <a:schemeClr val="accent2">
                    <a:lumMod val="75000"/>
                  </a:schemeClr>
                </a:solidFill>
                <a:latin typeface="Century Gothic" panose="020B0502020202020204" pitchFamily="34" charset="0"/>
                <a:ea typeface="新細明體" pitchFamily="18" charset="-120"/>
              </a:rPr>
              <a:t>Preparation: Preparing to Handle Incidents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58974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74638"/>
            <a:ext cx="7457222" cy="1143000"/>
          </a:xfrm>
        </p:spPr>
        <p:txBody>
          <a:bodyPr/>
          <a:lstStyle/>
          <a:p>
            <a:r>
              <a:rPr lang="en-US" b="1" u="sng" dirty="0">
                <a:solidFill>
                  <a:schemeClr val="accent2">
                    <a:lumMod val="75000"/>
                  </a:schemeClr>
                </a:solidFill>
                <a:latin typeface="Century Gothic" panose="020B0502020202020204" pitchFamily="34" charset="0"/>
                <a:ea typeface="新細明體" pitchFamily="18" charset="-120"/>
              </a:rPr>
              <a:t>Preparation: Preparing to Handle Incidents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6" name="Picture 5"/>
          <p:cNvPicPr>
            <a:picLocks noChangeAspect="1"/>
          </p:cNvPicPr>
          <p:nvPr/>
        </p:nvPicPr>
        <p:blipFill>
          <a:blip r:embed="rId3"/>
          <a:stretch>
            <a:fillRect/>
          </a:stretch>
        </p:blipFill>
        <p:spPr>
          <a:xfrm>
            <a:off x="36576" y="2011680"/>
            <a:ext cx="9011323" cy="4376928"/>
          </a:xfrm>
          <a:prstGeom prst="rect">
            <a:avLst/>
          </a:prstGeom>
        </p:spPr>
      </p:pic>
    </p:spTree>
    <p:extLst>
      <p:ext uri="{BB962C8B-B14F-4D97-AF65-F5344CB8AC3E}">
        <p14:creationId xmlns:p14="http://schemas.microsoft.com/office/powerpoint/2010/main" val="1482707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endParaRPr lang="en-US" altLang="en-US" sz="3600" dirty="0"/>
          </a:p>
          <a:p>
            <a:pPr marL="0" indent="0" algn="ctr">
              <a:buNone/>
            </a:pPr>
            <a:endParaRPr lang="en-US" altLang="en-US" sz="3600" dirty="0"/>
          </a:p>
          <a:p>
            <a:pPr marL="0" indent="0" algn="ctr">
              <a:buNone/>
            </a:pPr>
            <a:r>
              <a:rPr lang="en-US" altLang="en-US" sz="3600" dirty="0"/>
              <a:t>“Incidents can’t always be prevented, but must always be detected.”</a:t>
            </a:r>
          </a:p>
          <a:p>
            <a:endParaRPr lang="en-US" dirty="0"/>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Detection and Analysis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580379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altLang="en-US" sz="2000" dirty="0">
                <a:solidFill>
                  <a:srgbClr val="FF0000"/>
                </a:solidFill>
              </a:rPr>
              <a:t>Incidents</a:t>
            </a:r>
            <a:r>
              <a:rPr lang="en-US" altLang="en-US" sz="2000" dirty="0"/>
              <a:t> can occur in countless ways, so it is </a:t>
            </a:r>
            <a:r>
              <a:rPr lang="en-US" altLang="en-US" sz="2000" dirty="0">
                <a:solidFill>
                  <a:srgbClr val="FF0000"/>
                </a:solidFill>
              </a:rPr>
              <a:t>infeasible</a:t>
            </a:r>
            <a:r>
              <a:rPr lang="en-US" altLang="en-US" sz="2000" dirty="0"/>
              <a:t> to develop step-by-step instructions for handling every incident. </a:t>
            </a:r>
          </a:p>
          <a:p>
            <a:pPr algn="just"/>
            <a:r>
              <a:rPr lang="en-US" sz="1800" dirty="0"/>
              <a:t>Common attack vectors:</a:t>
            </a:r>
          </a:p>
          <a:p>
            <a:pPr lvl="1" algn="just">
              <a:lnSpc>
                <a:spcPct val="150000"/>
              </a:lnSpc>
            </a:pPr>
            <a:r>
              <a:rPr lang="en-US" sz="2000" b="1" dirty="0"/>
              <a:t>External/Removable Media (</a:t>
            </a:r>
            <a:r>
              <a:rPr lang="en-US" sz="1400" dirty="0"/>
              <a:t>USB flash drive</a:t>
            </a:r>
            <a:r>
              <a:rPr lang="en-US" sz="2000" b="1" dirty="0"/>
              <a:t>)</a:t>
            </a:r>
          </a:p>
          <a:p>
            <a:pPr lvl="1" algn="just">
              <a:lnSpc>
                <a:spcPct val="150000"/>
              </a:lnSpc>
            </a:pPr>
            <a:r>
              <a:rPr lang="en-US" sz="2000" b="1" dirty="0"/>
              <a:t>Web</a:t>
            </a:r>
          </a:p>
          <a:p>
            <a:pPr lvl="1" algn="just">
              <a:lnSpc>
                <a:spcPct val="150000"/>
              </a:lnSpc>
            </a:pPr>
            <a:r>
              <a:rPr lang="en-US" sz="2000" b="1" dirty="0"/>
              <a:t>Email</a:t>
            </a:r>
          </a:p>
          <a:p>
            <a:pPr lvl="1" algn="just">
              <a:lnSpc>
                <a:spcPct val="150000"/>
              </a:lnSpc>
            </a:pPr>
            <a:r>
              <a:rPr lang="en-US" sz="2000" b="1" dirty="0"/>
              <a:t>Impersonation (</a:t>
            </a:r>
            <a:r>
              <a:rPr lang="en-US" sz="1400" dirty="0"/>
              <a:t>spoofing, man in the middle attacks, rogue wireless access points</a:t>
            </a:r>
            <a:r>
              <a:rPr lang="en-US" sz="2000" b="1" dirty="0"/>
              <a:t>)</a:t>
            </a:r>
          </a:p>
          <a:p>
            <a:pPr lvl="1" algn="just">
              <a:lnSpc>
                <a:spcPct val="150000"/>
              </a:lnSpc>
            </a:pPr>
            <a:r>
              <a:rPr lang="en-US" sz="2000" b="1" dirty="0"/>
              <a:t>Loss or Theft of Equipment</a:t>
            </a:r>
          </a:p>
          <a:p>
            <a:pPr lvl="1" algn="just">
              <a:lnSpc>
                <a:spcPct val="150000"/>
              </a:lnSpc>
            </a:pPr>
            <a:r>
              <a:rPr lang="en-US" sz="2000" b="1" dirty="0"/>
              <a:t>Other</a:t>
            </a:r>
          </a:p>
          <a:p>
            <a:endParaRPr lang="en-US" dirty="0"/>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Detection and Analysis: </a:t>
            </a:r>
            <a:br>
              <a:rPr lang="en-US" b="1" u="sng" dirty="0">
                <a:solidFill>
                  <a:schemeClr val="accent2">
                    <a:lumMod val="75000"/>
                  </a:schemeClr>
                </a:solidFill>
                <a:latin typeface="Century Gothic" panose="020B0502020202020204" pitchFamily="34" charset="0"/>
                <a:ea typeface="新細明體" pitchFamily="18" charset="-120"/>
              </a:rPr>
            </a:br>
            <a:r>
              <a:rPr lang="en-US" b="1" u="sng" dirty="0">
                <a:solidFill>
                  <a:schemeClr val="accent2">
                    <a:lumMod val="75000"/>
                  </a:schemeClr>
                </a:solidFill>
                <a:latin typeface="Century Gothic" panose="020B0502020202020204" pitchFamily="34" charset="0"/>
                <a:ea typeface="新細明體" pitchFamily="18" charset="-120"/>
              </a:rPr>
              <a:t>Attack Vectors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869939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dirty="0"/>
              <a:t>External/Removable Media:</a:t>
            </a:r>
            <a:r>
              <a:rPr lang="en-US" sz="2400" dirty="0"/>
              <a:t> An attack executed from removable media or a peripheral device—for</a:t>
            </a:r>
            <a:br>
              <a:rPr lang="en-US" sz="2400" dirty="0"/>
            </a:br>
            <a:r>
              <a:rPr lang="en-US" sz="2400" dirty="0"/>
              <a:t>example, malicious code spreading onto a system from an infected USB flash drive.</a:t>
            </a:r>
          </a:p>
          <a:p>
            <a:r>
              <a:rPr lang="en-US" sz="2400" b="1" dirty="0"/>
              <a:t>Attrition</a:t>
            </a:r>
            <a:r>
              <a:rPr lang="en-US" sz="2400" dirty="0"/>
              <a:t>: An attack that employs brute force methods to compromise, degrade, or destroy systems,</a:t>
            </a:r>
            <a:br>
              <a:rPr lang="en-US" sz="2400" dirty="0"/>
            </a:br>
            <a:r>
              <a:rPr lang="en-US" sz="2400" dirty="0"/>
              <a:t>networks, or services (e.g. a brute force attack against an authentication mechanism, such as passwords, CAPTCHAS, or digital signatures).</a:t>
            </a:r>
          </a:p>
        </p:txBody>
      </p:sp>
      <p:sp>
        <p:nvSpPr>
          <p:cNvPr id="2"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Common Attack Vectors</a:t>
            </a:r>
            <a:br>
              <a:rPr lang="en-US" b="1" u="sng" dirty="0">
                <a:solidFill>
                  <a:schemeClr val="accent2">
                    <a:lumMod val="75000"/>
                  </a:schemeClr>
                </a:solidFill>
                <a:latin typeface="Century Gothic" panose="020B0502020202020204" pitchFamily="34" charset="0"/>
                <a:ea typeface="新細明體" pitchFamily="18" charset="-120"/>
              </a:rPr>
            </a:b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419440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b="1" dirty="0"/>
              <a:t>Web</a:t>
            </a:r>
            <a:r>
              <a:rPr lang="en-US" sz="2000" dirty="0"/>
              <a:t>: An attack executed from a website or web-based application—for example, a cross-site</a:t>
            </a:r>
            <a:br>
              <a:rPr lang="en-US" sz="2000" dirty="0"/>
            </a:br>
            <a:r>
              <a:rPr lang="en-US" sz="2000" dirty="0"/>
              <a:t>scripting attack used to steal credentials or a redirect to a site that exploits a browser vulnerability and</a:t>
            </a:r>
            <a:br>
              <a:rPr lang="en-US" sz="2000" dirty="0"/>
            </a:br>
            <a:r>
              <a:rPr lang="en-US" sz="2000" dirty="0"/>
              <a:t>installs malware.</a:t>
            </a:r>
          </a:p>
          <a:p>
            <a:r>
              <a:rPr lang="en-US" sz="2000" b="1" dirty="0"/>
              <a:t>Email</a:t>
            </a:r>
            <a:r>
              <a:rPr lang="en-US" sz="2000" dirty="0"/>
              <a:t>: An attack executed via an email message or attachment—for example, exploit code disguised</a:t>
            </a:r>
            <a:br>
              <a:rPr lang="en-US" sz="2000" dirty="0"/>
            </a:br>
            <a:r>
              <a:rPr lang="en-US" sz="2000" dirty="0"/>
              <a:t>as an attached document or a link to a malicious website in the body of an email message.</a:t>
            </a:r>
          </a:p>
          <a:p>
            <a:r>
              <a:rPr lang="en-US" sz="2000" b="1" dirty="0"/>
              <a:t>Impersonation</a:t>
            </a:r>
            <a:r>
              <a:rPr lang="en-US" sz="2000" dirty="0"/>
              <a:t>: An attack involving replacement of something benign with something malicious—</a:t>
            </a:r>
            <a:br>
              <a:rPr lang="en-US" sz="2000" dirty="0"/>
            </a:br>
            <a:r>
              <a:rPr lang="en-US" sz="2000" dirty="0"/>
              <a:t>for example, spoofing, man in the middle attacks, rogue wireless access points, and SQL injection</a:t>
            </a:r>
            <a:br>
              <a:rPr lang="en-US" sz="2000" dirty="0"/>
            </a:br>
            <a:r>
              <a:rPr lang="en-US" sz="2000" dirty="0"/>
              <a:t>attacks all involve impersonation.</a:t>
            </a:r>
            <a:br>
              <a:rPr lang="en-US" sz="1400" dirty="0"/>
            </a:br>
            <a:endParaRPr lang="en-US" sz="1400" dirty="0"/>
          </a:p>
        </p:txBody>
      </p:sp>
      <p:sp>
        <p:nvSpPr>
          <p:cNvPr id="5"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Common Attack Vectors</a:t>
            </a:r>
            <a:br>
              <a:rPr lang="en-US" b="1" u="sng" dirty="0">
                <a:solidFill>
                  <a:schemeClr val="accent2">
                    <a:lumMod val="75000"/>
                  </a:schemeClr>
                </a:solidFill>
                <a:latin typeface="Century Gothic" panose="020B0502020202020204" pitchFamily="34" charset="0"/>
                <a:ea typeface="新細明體" pitchFamily="18" charset="-120"/>
              </a:rPr>
            </a:b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940344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sz="1400" dirty="0"/>
          </a:p>
          <a:p>
            <a:r>
              <a:rPr lang="en-US" sz="2000" b="1" dirty="0"/>
              <a:t>Improper Usage</a:t>
            </a:r>
            <a:r>
              <a:rPr lang="en-US" sz="2000" dirty="0"/>
              <a:t>: Any incident resulting from violation of an organization’s acceptable usage policies by an authorized user, excluding the above categories; for example, a user installs file sharing software, leading to the loss of sensitive data; or a user performs illegal activities on a system.</a:t>
            </a:r>
          </a:p>
          <a:p>
            <a:endParaRPr lang="en-US" sz="2000" dirty="0"/>
          </a:p>
          <a:p>
            <a:r>
              <a:rPr lang="en-US" sz="2000" b="1" dirty="0"/>
              <a:t>Loss or Theft of Equipment</a:t>
            </a:r>
            <a:r>
              <a:rPr lang="en-US" sz="2000" dirty="0"/>
              <a:t>: The loss or theft of a computing device or media used by the</a:t>
            </a:r>
            <a:br>
              <a:rPr lang="en-US" sz="2000" dirty="0"/>
            </a:br>
            <a:r>
              <a:rPr lang="en-US" sz="2000" dirty="0"/>
              <a:t>organization, such as a laptop, smartphone, or authentication token.</a:t>
            </a:r>
          </a:p>
          <a:p>
            <a:pPr algn="just"/>
            <a:endParaRPr lang="en-US" sz="2000" dirty="0"/>
          </a:p>
          <a:p>
            <a:pPr algn="just"/>
            <a:r>
              <a:rPr lang="en-US" sz="2000" dirty="0"/>
              <a:t>Other: An attack that does not fit into any of the other categories.</a:t>
            </a:r>
            <a:br>
              <a:rPr lang="en-US" sz="2000" dirty="0"/>
            </a:br>
            <a:endParaRPr lang="en-US" sz="2000" dirty="0"/>
          </a:p>
          <a:p>
            <a:endParaRPr lang="en-US" sz="1400" dirty="0"/>
          </a:p>
        </p:txBody>
      </p:sp>
      <p:sp>
        <p:nvSpPr>
          <p:cNvPr id="5" name="Title 1"/>
          <p:cNvSpPr>
            <a:spLocks noGrp="1"/>
          </p:cNvSpPr>
          <p:nvPr>
            <p:ph type="title"/>
          </p:nvPr>
        </p:nvSpPr>
        <p:spPr/>
        <p:txBody>
          <a:bodyPr/>
          <a:lstStyle/>
          <a:p>
            <a:r>
              <a:rPr lang="en-US" b="1" u="sng" dirty="0">
                <a:solidFill>
                  <a:schemeClr val="accent2">
                    <a:lumMod val="75000"/>
                  </a:schemeClr>
                </a:solidFill>
                <a:latin typeface="Century Gothic" panose="020B0502020202020204" pitchFamily="34" charset="0"/>
                <a:ea typeface="新細明體" pitchFamily="18" charset="-120"/>
              </a:rPr>
              <a:t>Common Attack Vectors</a:t>
            </a:r>
            <a:br>
              <a:rPr lang="en-US" b="1" u="sng" dirty="0">
                <a:solidFill>
                  <a:schemeClr val="accent2">
                    <a:lumMod val="75000"/>
                  </a:schemeClr>
                </a:solidFill>
                <a:latin typeface="Century Gothic" panose="020B0502020202020204" pitchFamily="34" charset="0"/>
                <a:ea typeface="新細明體" pitchFamily="18" charset="-120"/>
              </a:rPr>
            </a:b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72404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800" dirty="0"/>
              <a:t>For many organizations, </a:t>
            </a:r>
            <a:r>
              <a:rPr lang="en-US" sz="2800" b="1" dirty="0">
                <a:solidFill>
                  <a:srgbClr val="FF0000"/>
                </a:solidFill>
              </a:rPr>
              <a:t>the most challenging part </a:t>
            </a:r>
            <a:r>
              <a:rPr lang="en-US" sz="2800" dirty="0"/>
              <a:t>of the incident response process is accurately </a:t>
            </a:r>
            <a:r>
              <a:rPr lang="en-US" sz="2800" b="1" dirty="0">
                <a:solidFill>
                  <a:srgbClr val="FF0000"/>
                </a:solidFill>
              </a:rPr>
              <a:t>Detecting</a:t>
            </a:r>
            <a:r>
              <a:rPr lang="en-US" sz="2800" dirty="0"/>
              <a:t> and assessing possible incidents. </a:t>
            </a:r>
          </a:p>
          <a:p>
            <a:endParaRPr lang="en-US" dirty="0"/>
          </a:p>
        </p:txBody>
      </p:sp>
      <p:sp>
        <p:nvSpPr>
          <p:cNvPr id="2" name="Title 1"/>
          <p:cNvSpPr>
            <a:spLocks noGrp="1"/>
          </p:cNvSpPr>
          <p:nvPr>
            <p:ph type="title"/>
          </p:nvPr>
        </p:nvSpPr>
        <p:spPr/>
        <p:txBody>
          <a:bodyPr/>
          <a:lstStyle/>
          <a:p>
            <a:r>
              <a:rPr lang="en-US" sz="2800" b="1" u="sng" dirty="0">
                <a:solidFill>
                  <a:schemeClr val="accent2">
                    <a:lumMod val="75000"/>
                  </a:schemeClr>
                </a:solidFill>
                <a:latin typeface="Century Gothic" panose="020B0502020202020204" pitchFamily="34" charset="0"/>
                <a:ea typeface="新細明體" pitchFamily="18" charset="-120"/>
              </a:rPr>
              <a:t>Detection and Analysis: </a:t>
            </a:r>
            <a:br>
              <a:rPr lang="en-US" sz="2800" b="1" u="sng" dirty="0">
                <a:solidFill>
                  <a:schemeClr val="accent2">
                    <a:lumMod val="75000"/>
                  </a:schemeClr>
                </a:solidFill>
                <a:latin typeface="Century Gothic" panose="020B0502020202020204" pitchFamily="34" charset="0"/>
                <a:ea typeface="新細明體" pitchFamily="18" charset="-120"/>
              </a:rPr>
            </a:br>
            <a:r>
              <a:rPr lang="en-US" sz="4000" b="1" u="sng" dirty="0">
                <a:solidFill>
                  <a:schemeClr val="accent2">
                    <a:lumMod val="75000"/>
                  </a:schemeClr>
                </a:solidFill>
                <a:latin typeface="Century Gothic" panose="020B0502020202020204" pitchFamily="34" charset="0"/>
                <a:ea typeface="新細明體" pitchFamily="18" charset="-120"/>
              </a:rPr>
              <a:t>Signs of an Incident</a:t>
            </a: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5" name="Picture 2" descr="Image result for Det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2163" y="3698570"/>
            <a:ext cx="3842522" cy="272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8455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solidFill>
                  <a:schemeClr val="accent2">
                    <a:lumMod val="75000"/>
                  </a:schemeClr>
                </a:solidFill>
                <a:latin typeface="Century Gothic" panose="020B0502020202020204" pitchFamily="34" charset="0"/>
                <a:ea typeface="新細明體" pitchFamily="18" charset="-120"/>
              </a:rPr>
              <a:t>Detection and Analysis: </a:t>
            </a:r>
            <a:br>
              <a:rPr lang="en-US" sz="2800" b="1" u="sng" dirty="0">
                <a:solidFill>
                  <a:schemeClr val="accent2">
                    <a:lumMod val="75000"/>
                  </a:schemeClr>
                </a:solidFill>
                <a:latin typeface="Century Gothic" panose="020B0502020202020204" pitchFamily="34" charset="0"/>
                <a:ea typeface="新細明體" pitchFamily="18" charset="-120"/>
              </a:rPr>
            </a:br>
            <a:r>
              <a:rPr lang="en-US" sz="4000" b="1" u="sng" dirty="0">
                <a:solidFill>
                  <a:schemeClr val="accent2">
                    <a:lumMod val="75000"/>
                  </a:schemeClr>
                </a:solidFill>
                <a:latin typeface="Century Gothic" panose="020B0502020202020204" pitchFamily="34" charset="0"/>
                <a:ea typeface="新細明體" pitchFamily="18" charset="-120"/>
              </a:rPr>
              <a:t>Signs of an Incident</a:t>
            </a: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graphicFrame>
        <p:nvGraphicFramePr>
          <p:cNvPr id="7" name="Diagram 6"/>
          <p:cNvGraphicFramePr/>
          <p:nvPr/>
        </p:nvGraphicFramePr>
        <p:xfrm>
          <a:off x="485775" y="1811454"/>
          <a:ext cx="8381369" cy="4562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4447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wrap="square" anchor="t">
            <a:normAutofit/>
          </a:bodyPr>
          <a:lstStyle/>
          <a:p>
            <a:pPr>
              <a:lnSpc>
                <a:spcPct val="90000"/>
              </a:lnSpc>
            </a:pPr>
            <a:r>
              <a:rPr lang="en-US" sz="2200" b="1"/>
              <a:t>Examples of precursors are:</a:t>
            </a:r>
          </a:p>
          <a:p>
            <a:pPr lvl="1">
              <a:lnSpc>
                <a:spcPct val="90000"/>
              </a:lnSpc>
            </a:pPr>
            <a:r>
              <a:rPr lang="en-US" sz="2200"/>
              <a:t>Web server </a:t>
            </a:r>
            <a:r>
              <a:rPr lang="en-US" sz="2200" b="1"/>
              <a:t>log</a:t>
            </a:r>
            <a:r>
              <a:rPr lang="en-US" sz="2200"/>
              <a:t> entries that show the usage of a vulnerability scanner</a:t>
            </a:r>
          </a:p>
          <a:p>
            <a:pPr lvl="1">
              <a:lnSpc>
                <a:spcPct val="90000"/>
              </a:lnSpc>
            </a:pPr>
            <a:r>
              <a:rPr lang="en-US" sz="2200"/>
              <a:t>An announcement of a </a:t>
            </a:r>
            <a:r>
              <a:rPr lang="en-US" sz="2200" b="1"/>
              <a:t>new exploit</a:t>
            </a:r>
            <a:r>
              <a:rPr lang="en-US" sz="2200"/>
              <a:t> that targets a </a:t>
            </a:r>
            <a:r>
              <a:rPr lang="en-US" sz="2200" b="1"/>
              <a:t>vulnerability</a:t>
            </a:r>
            <a:r>
              <a:rPr lang="en-US" sz="2200"/>
              <a:t> of the organization’s mail server</a:t>
            </a:r>
          </a:p>
          <a:p>
            <a:pPr lvl="1">
              <a:lnSpc>
                <a:spcPct val="90000"/>
              </a:lnSpc>
            </a:pPr>
            <a:r>
              <a:rPr lang="en-US" sz="2200" b="1"/>
              <a:t>A threat </a:t>
            </a:r>
            <a:r>
              <a:rPr lang="en-US" sz="2200"/>
              <a:t>from a group stating that the group will attack the organization.</a:t>
            </a:r>
          </a:p>
        </p:txBody>
      </p:sp>
      <p:sp>
        <p:nvSpPr>
          <p:cNvPr id="2" name="Title 1"/>
          <p:cNvSpPr>
            <a:spLocks noGrp="1"/>
          </p:cNvSpPr>
          <p:nvPr>
            <p:ph type="title"/>
          </p:nvPr>
        </p:nvSpPr>
        <p:spPr/>
        <p:txBody>
          <a:bodyPr wrap="square" anchor="ctr">
            <a:normAutofit/>
          </a:bodyPr>
          <a:lstStyle/>
          <a:p>
            <a:pPr>
              <a:lnSpc>
                <a:spcPct val="90000"/>
              </a:lnSpc>
            </a:pPr>
            <a:r>
              <a:rPr lang="en-US" b="1" u="sng"/>
              <a:t>Detection and Analysis: </a:t>
            </a:r>
            <a:br>
              <a:rPr lang="en-US" b="1" u="sng"/>
            </a:br>
            <a:r>
              <a:rPr lang="en-US" b="1" u="sng"/>
              <a:t>Signs of an Incident</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&lt;#&gt; of 9</a:t>
            </a:r>
          </a:p>
        </p:txBody>
      </p:sp>
      <p:pic>
        <p:nvPicPr>
          <p:cNvPr id="5" name="Picture 2" descr="http://cdn2.hubspot.net/hub/26878/file-1514461116-png/images/brute-force-in-logs-resized-600.png?t=1466481965990">
            <a:extLst>
              <a:ext uri="{FF2B5EF4-FFF2-40B4-BE49-F238E27FC236}">
                <a16:creationId xmlns:a16="http://schemas.microsoft.com/office/drawing/2014/main" id="{E92C3BB0-9E39-9C4A-6C9A-667FA8BC523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78363" y="2659453"/>
            <a:ext cx="4038600" cy="2601132"/>
          </a:xfrm>
          <a:prstGeom prst="rect">
            <a:avLst/>
          </a:prstGeom>
          <a:solidFill>
            <a:srgbClr val="FFFFFF"/>
          </a:solidFill>
        </p:spPr>
      </p:pic>
    </p:spTree>
    <p:extLst>
      <p:ext uri="{BB962C8B-B14F-4D97-AF65-F5344CB8AC3E}">
        <p14:creationId xmlns:p14="http://schemas.microsoft.com/office/powerpoint/2010/main" val="3753326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1417638"/>
            <a:ext cx="8229600" cy="4841494"/>
          </a:xfrm>
        </p:spPr>
        <p:txBody>
          <a:bodyPr/>
          <a:lstStyle/>
          <a:p>
            <a:pPr>
              <a:lnSpc>
                <a:spcPct val="150000"/>
              </a:lnSpc>
              <a:buClr>
                <a:srgbClr val="990000"/>
              </a:buClr>
            </a:pPr>
            <a:r>
              <a:rPr lang="en-US" altLang="en-US" sz="2000" dirty="0"/>
              <a:t>One of the </a:t>
            </a:r>
            <a:r>
              <a:rPr lang="en-US" altLang="en-US" sz="2000" b="1" dirty="0">
                <a:solidFill>
                  <a:srgbClr val="FF0000"/>
                </a:solidFill>
              </a:rPr>
              <a:t>least practiced</a:t>
            </a:r>
            <a:r>
              <a:rPr lang="en-US" altLang="en-US" sz="2000" dirty="0"/>
              <a:t>, most stressful, highly scrutinized areas of Information Security. </a:t>
            </a:r>
          </a:p>
          <a:p>
            <a:pPr>
              <a:lnSpc>
                <a:spcPct val="150000"/>
              </a:lnSpc>
              <a:buClr>
                <a:srgbClr val="990000"/>
              </a:buClr>
            </a:pPr>
            <a:r>
              <a:rPr lang="en-US" altLang="en-US" sz="2000" dirty="0"/>
              <a:t>Every incident is </a:t>
            </a:r>
            <a:r>
              <a:rPr lang="en-US" altLang="en-US" sz="2000" b="1" dirty="0"/>
              <a:t>unique</a:t>
            </a:r>
            <a:r>
              <a:rPr lang="en-US" altLang="en-US" sz="2000" dirty="0"/>
              <a:t> and can incorporate many</a:t>
            </a:r>
            <a:r>
              <a:rPr lang="en-US" altLang="en-US" sz="2000" b="1" dirty="0"/>
              <a:t> areas</a:t>
            </a:r>
            <a:r>
              <a:rPr lang="en-US" altLang="en-US" sz="2000" dirty="0"/>
              <a:t> of the affected organization. </a:t>
            </a:r>
          </a:p>
          <a:p>
            <a:pPr>
              <a:lnSpc>
                <a:spcPct val="150000"/>
              </a:lnSpc>
              <a:buClr>
                <a:srgbClr val="990000"/>
              </a:buClr>
            </a:pPr>
            <a:r>
              <a:rPr lang="en-US" altLang="en-US" sz="2000" b="1" dirty="0"/>
              <a:t>Incident analysts </a:t>
            </a:r>
            <a:r>
              <a:rPr lang="en-US" altLang="en-US" sz="2000" dirty="0"/>
              <a:t>must be able to </a:t>
            </a:r>
          </a:p>
          <a:p>
            <a:pPr lvl="1">
              <a:lnSpc>
                <a:spcPct val="150000"/>
              </a:lnSpc>
              <a:buClr>
                <a:srgbClr val="990000"/>
              </a:buClr>
            </a:pPr>
            <a:r>
              <a:rPr lang="en-US" altLang="en-US" sz="1600" b="1" dirty="0"/>
              <a:t>Think quickly</a:t>
            </a:r>
            <a:r>
              <a:rPr lang="en-US" altLang="en-US" sz="1600" dirty="0"/>
              <a:t>, </a:t>
            </a:r>
          </a:p>
          <a:p>
            <a:pPr lvl="1">
              <a:lnSpc>
                <a:spcPct val="150000"/>
              </a:lnSpc>
              <a:buClr>
                <a:srgbClr val="990000"/>
              </a:buClr>
            </a:pPr>
            <a:r>
              <a:rPr lang="en-US" altLang="en-US" sz="1600" b="1" dirty="0"/>
              <a:t>Remain calm and </a:t>
            </a:r>
          </a:p>
          <a:p>
            <a:pPr lvl="1">
              <a:lnSpc>
                <a:spcPct val="150000"/>
              </a:lnSpc>
              <a:buClr>
                <a:srgbClr val="990000"/>
              </a:buClr>
            </a:pPr>
            <a:r>
              <a:rPr lang="en-US" altLang="en-US" sz="1600" b="1" dirty="0"/>
              <a:t>Consider all possibilities</a:t>
            </a:r>
          </a:p>
        </p:txBody>
      </p:sp>
      <p:sp>
        <p:nvSpPr>
          <p:cNvPr id="5"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Incident Respond</a:t>
            </a:r>
            <a:endParaRPr lang="en-US" altLang="zh-TW" u="sng" dirty="0">
              <a:solidFill>
                <a:schemeClr val="accent2">
                  <a:lumMod val="75000"/>
                </a:schemeClr>
              </a:solidFill>
              <a:latin typeface="Century Gothic" panose="020B0502020202020204" pitchFamily="34" charset="0"/>
              <a:ea typeface="新細明體" pitchFamily="18" charset="-120"/>
            </a:endParaRPr>
          </a:p>
        </p:txBody>
      </p:sp>
      <p:sp>
        <p:nvSpPr>
          <p:cNvPr id="6" name="Footer Placeholder 5"/>
          <p:cNvSpPr>
            <a:spLocks noGrp="1"/>
          </p:cNvSpPr>
          <p:nvPr>
            <p:ph type="ftr" sz="quarter" idx="4294967295"/>
          </p:nvPr>
        </p:nvSpPr>
        <p:spPr>
          <a:xfrm>
            <a:off x="6248400" y="6623050"/>
            <a:ext cx="2895600" cy="234950"/>
          </a:xfrm>
          <a:prstGeom prst="rect">
            <a:avLst/>
          </a:prstGeom>
        </p:spPr>
        <p:txBody>
          <a:bodyPr/>
          <a:lstStyle/>
          <a:p>
            <a:pPr>
              <a:defRPr/>
            </a:pPr>
            <a:r>
              <a:rPr lang="en-GB" dirty="0"/>
              <a:t>Slide &lt;</a:t>
            </a:r>
            <a:fld id="{6E93DA9D-B172-4A0F-9950-D382CB8DB5F7}" type="slidenum">
              <a:rPr lang="en-GB" smtClean="0"/>
              <a:t>3</a:t>
            </a:fld>
            <a:r>
              <a:rPr lang="en-GB" dirty="0"/>
              <a:t>&gt; of 9</a:t>
            </a:r>
          </a:p>
        </p:txBody>
      </p:sp>
    </p:spTree>
    <p:extLst>
      <p:ext uri="{BB962C8B-B14F-4D97-AF65-F5344CB8AC3E}">
        <p14:creationId xmlns:p14="http://schemas.microsoft.com/office/powerpoint/2010/main" val="386236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219456" y="1610435"/>
            <a:ext cx="8460520" cy="4627457"/>
          </a:xfrm>
        </p:spPr>
        <p:txBody>
          <a:bodyPr/>
          <a:lstStyle/>
          <a:p>
            <a:pPr>
              <a:lnSpc>
                <a:spcPct val="150000"/>
              </a:lnSpc>
            </a:pPr>
            <a:r>
              <a:rPr lang="en-US" sz="2400" b="1" dirty="0"/>
              <a:t>Examples of Indicators are:</a:t>
            </a:r>
          </a:p>
          <a:p>
            <a:pPr marL="0" indent="0">
              <a:lnSpc>
                <a:spcPct val="200000"/>
              </a:lnSpc>
              <a:buNone/>
            </a:pPr>
            <a:br>
              <a:rPr lang="en-US" sz="1200" dirty="0"/>
            </a:br>
            <a:br>
              <a:rPr lang="en-US" sz="1200" dirty="0"/>
            </a:br>
            <a:br>
              <a:rPr lang="en-US" sz="1200" dirty="0"/>
            </a:br>
            <a:endParaRPr lang="en-US" sz="1200" dirty="0"/>
          </a:p>
        </p:txBody>
      </p:sp>
      <p:sp>
        <p:nvSpPr>
          <p:cNvPr id="2" name="Title 1"/>
          <p:cNvSpPr>
            <a:spLocks noGrp="1"/>
          </p:cNvSpPr>
          <p:nvPr>
            <p:ph type="title"/>
          </p:nvPr>
        </p:nvSpPr>
        <p:spPr/>
        <p:txBody>
          <a:bodyPr/>
          <a:lstStyle/>
          <a:p>
            <a:r>
              <a:rPr lang="en-US" sz="2800" b="1" u="sng" dirty="0">
                <a:solidFill>
                  <a:schemeClr val="accent2">
                    <a:lumMod val="75000"/>
                  </a:schemeClr>
                </a:solidFill>
                <a:latin typeface="Century Gothic" panose="020B0502020202020204" pitchFamily="34" charset="0"/>
                <a:ea typeface="新細明體" pitchFamily="18" charset="-120"/>
              </a:rPr>
              <a:t>Detection and Analysis: </a:t>
            </a:r>
            <a:br>
              <a:rPr lang="en-US" sz="2800" b="1" u="sng" dirty="0">
                <a:solidFill>
                  <a:schemeClr val="accent2">
                    <a:lumMod val="75000"/>
                  </a:schemeClr>
                </a:solidFill>
                <a:latin typeface="Century Gothic" panose="020B0502020202020204" pitchFamily="34" charset="0"/>
                <a:ea typeface="新細明體" pitchFamily="18" charset="-120"/>
              </a:rPr>
            </a:br>
            <a:r>
              <a:rPr lang="en-US" sz="4000" b="1" u="sng" dirty="0">
                <a:solidFill>
                  <a:schemeClr val="accent2">
                    <a:lumMod val="75000"/>
                  </a:schemeClr>
                </a:solidFill>
                <a:latin typeface="Century Gothic" panose="020B0502020202020204" pitchFamily="34" charset="0"/>
                <a:ea typeface="新細明體" pitchFamily="18" charset="-120"/>
              </a:rPr>
              <a:t>Signs of an Incident</a:t>
            </a: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7" name="Picture 2" descr="Image result for intrusion detection system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2220" y="2539939"/>
            <a:ext cx="1626180" cy="163260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44143" y="4328055"/>
            <a:ext cx="2786014" cy="1754326"/>
          </a:xfrm>
          <a:prstGeom prst="rect">
            <a:avLst/>
          </a:prstGeom>
          <a:solidFill>
            <a:schemeClr val="accent1"/>
          </a:solidFill>
        </p:spPr>
        <p:style>
          <a:lnRef idx="1">
            <a:schemeClr val="accent2"/>
          </a:lnRef>
          <a:fillRef idx="2">
            <a:schemeClr val="accent2"/>
          </a:fillRef>
          <a:effectRef idx="1">
            <a:schemeClr val="accent2"/>
          </a:effectRef>
          <a:fontRef idx="minor">
            <a:schemeClr val="dk1"/>
          </a:fontRef>
        </p:style>
        <p:txBody>
          <a:bodyPr wrap="square">
            <a:spAutoFit/>
          </a:bodyPr>
          <a:lstStyle/>
          <a:p>
            <a:pPr>
              <a:lnSpc>
                <a:spcPct val="150000"/>
              </a:lnSpc>
            </a:pPr>
            <a:r>
              <a:rPr lang="en-US" b="1" dirty="0">
                <a:solidFill>
                  <a:srgbClr val="000000"/>
                </a:solidFill>
              </a:rPr>
              <a:t>Antivirus</a:t>
            </a:r>
            <a:r>
              <a:rPr lang="en-US" dirty="0">
                <a:solidFill>
                  <a:srgbClr val="000000"/>
                </a:solidFill>
              </a:rPr>
              <a:t> software alerts when it detects that a host is infected with malware.</a:t>
            </a:r>
          </a:p>
        </p:txBody>
      </p:sp>
      <p:sp>
        <p:nvSpPr>
          <p:cNvPr id="9" name="Rectangle 8"/>
          <p:cNvSpPr/>
          <p:nvPr/>
        </p:nvSpPr>
        <p:spPr>
          <a:xfrm>
            <a:off x="909898" y="2539939"/>
            <a:ext cx="3539818" cy="2308324"/>
          </a:xfrm>
          <a:prstGeom prst="rect">
            <a:avLst/>
          </a:prstGeom>
          <a:solidFill>
            <a:srgbClr val="A2FFA3"/>
          </a:solidFill>
        </p:spPr>
        <p:style>
          <a:lnRef idx="2">
            <a:schemeClr val="accent2"/>
          </a:lnRef>
          <a:fillRef idx="1">
            <a:schemeClr val="lt1"/>
          </a:fillRef>
          <a:effectRef idx="0">
            <a:schemeClr val="accent2"/>
          </a:effectRef>
          <a:fontRef idx="minor">
            <a:schemeClr val="dk1"/>
          </a:fontRef>
        </p:style>
        <p:txBody>
          <a:bodyPr wrap="square">
            <a:spAutoFit/>
          </a:bodyPr>
          <a:lstStyle/>
          <a:p>
            <a:pPr>
              <a:lnSpc>
                <a:spcPct val="200000"/>
              </a:lnSpc>
            </a:pPr>
            <a:r>
              <a:rPr lang="en-US" b="1" dirty="0">
                <a:solidFill>
                  <a:srgbClr val="000000"/>
                </a:solidFill>
              </a:rPr>
              <a:t>A network intrusion detection </a:t>
            </a:r>
            <a:r>
              <a:rPr lang="en-US" dirty="0">
                <a:solidFill>
                  <a:srgbClr val="000000"/>
                </a:solidFill>
              </a:rPr>
              <a:t>sensor alerts when a successful attack occurs against a database server.</a:t>
            </a:r>
          </a:p>
        </p:txBody>
      </p:sp>
      <p:sp>
        <p:nvSpPr>
          <p:cNvPr id="3" name="Rectangle 2"/>
          <p:cNvSpPr/>
          <p:nvPr/>
        </p:nvSpPr>
        <p:spPr>
          <a:xfrm>
            <a:off x="219456" y="6277215"/>
            <a:ext cx="8460520" cy="307777"/>
          </a:xfrm>
          <a:prstGeom prst="rect">
            <a:avLst/>
          </a:prstGeom>
        </p:spPr>
        <p:txBody>
          <a:bodyPr wrap="square">
            <a:spAutoFit/>
          </a:bodyPr>
          <a:lstStyle/>
          <a:p>
            <a:r>
              <a:rPr lang="en-US" sz="1400" dirty="0"/>
              <a:t>http://devco.re/blog/2016/04/21/how-I-hacked-facebook-and-found-someones-backdoor-script-eng-ver/</a:t>
            </a:r>
          </a:p>
        </p:txBody>
      </p:sp>
    </p:spTree>
    <p:extLst>
      <p:ext uri="{BB962C8B-B14F-4D97-AF65-F5344CB8AC3E}">
        <p14:creationId xmlns:p14="http://schemas.microsoft.com/office/powerpoint/2010/main" val="1839978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1519617"/>
            <a:ext cx="8229600" cy="4525962"/>
          </a:xfrm>
        </p:spPr>
        <p:txBody>
          <a:bodyPr/>
          <a:lstStyle/>
          <a:p>
            <a:pPr>
              <a:lnSpc>
                <a:spcPct val="150000"/>
              </a:lnSpc>
            </a:pPr>
            <a:r>
              <a:rPr lang="en-US" sz="2400" dirty="0"/>
              <a:t>Performing the </a:t>
            </a:r>
            <a:r>
              <a:rPr lang="en-US" sz="2400" b="1" dirty="0"/>
              <a:t>initial analysis and validation is challenging. </a:t>
            </a:r>
            <a:r>
              <a:rPr lang="en-US" sz="2400" dirty="0"/>
              <a:t>The following are recommendations for making incident analysis easier and more effective:</a:t>
            </a:r>
          </a:p>
          <a:p>
            <a:pPr lvl="1">
              <a:lnSpc>
                <a:spcPct val="150000"/>
              </a:lnSpc>
              <a:buFont typeface="Wingdings" panose="05000000000000000000" pitchFamily="2" charset="2"/>
              <a:buChar char="ü"/>
            </a:pPr>
            <a:r>
              <a:rPr lang="en-US" sz="1600" b="1" dirty="0"/>
              <a:t>Profile Networks and Systems.</a:t>
            </a:r>
            <a:endParaRPr lang="en-US" sz="1600" dirty="0"/>
          </a:p>
          <a:p>
            <a:pPr lvl="1">
              <a:lnSpc>
                <a:spcPct val="150000"/>
              </a:lnSpc>
              <a:buFont typeface="Wingdings" panose="05000000000000000000" pitchFamily="2" charset="2"/>
              <a:buChar char="ü"/>
            </a:pPr>
            <a:r>
              <a:rPr lang="en-US" sz="1600" b="1" dirty="0"/>
              <a:t>Understand Normal Behaviors</a:t>
            </a:r>
            <a:endParaRPr lang="en-US" sz="1600" dirty="0"/>
          </a:p>
          <a:p>
            <a:pPr lvl="1">
              <a:lnSpc>
                <a:spcPct val="150000"/>
              </a:lnSpc>
              <a:buFont typeface="Wingdings" panose="05000000000000000000" pitchFamily="2" charset="2"/>
              <a:buChar char="ü"/>
            </a:pPr>
            <a:r>
              <a:rPr lang="en-US" sz="1600" b="1" dirty="0"/>
              <a:t>Create a Log Retention Policy</a:t>
            </a:r>
          </a:p>
          <a:p>
            <a:pPr lvl="1">
              <a:lnSpc>
                <a:spcPct val="150000"/>
              </a:lnSpc>
              <a:buFont typeface="Wingdings" panose="05000000000000000000" pitchFamily="2" charset="2"/>
              <a:buChar char="ü"/>
            </a:pPr>
            <a:r>
              <a:rPr lang="en-US" sz="1600" b="1" dirty="0"/>
              <a:t>Perform Event Correlation</a:t>
            </a:r>
          </a:p>
          <a:p>
            <a:pPr lvl="1">
              <a:lnSpc>
                <a:spcPct val="150000"/>
              </a:lnSpc>
              <a:buFont typeface="Wingdings" panose="05000000000000000000" pitchFamily="2" charset="2"/>
              <a:buChar char="ü"/>
            </a:pPr>
            <a:r>
              <a:rPr lang="en-US" sz="1600" b="1" dirty="0"/>
              <a:t>Keep All Host Clocks Synchronized</a:t>
            </a:r>
            <a:endParaRPr lang="en-US" sz="1600" dirty="0"/>
          </a:p>
          <a:p>
            <a:pPr lvl="1">
              <a:lnSpc>
                <a:spcPct val="150000"/>
              </a:lnSpc>
              <a:buFont typeface="Wingdings" panose="05000000000000000000" pitchFamily="2" charset="2"/>
              <a:buChar char="ü"/>
            </a:pPr>
            <a:r>
              <a:rPr lang="en-US" sz="1600" b="1" dirty="0"/>
              <a:t>Maintain and Use a Knowledge Base of Information</a:t>
            </a:r>
          </a:p>
          <a:p>
            <a:pPr lvl="1">
              <a:lnSpc>
                <a:spcPct val="150000"/>
              </a:lnSpc>
              <a:buFont typeface="Wingdings" panose="05000000000000000000" pitchFamily="2" charset="2"/>
              <a:buChar char="ü"/>
            </a:pPr>
            <a:r>
              <a:rPr lang="en-US" sz="1600" b="1" dirty="0"/>
              <a:t>Run Packet Sniffers to Collect Additional Data</a:t>
            </a:r>
            <a:endParaRPr lang="en-US" sz="1600" dirty="0"/>
          </a:p>
          <a:p>
            <a:pPr lvl="1">
              <a:lnSpc>
                <a:spcPct val="150000"/>
              </a:lnSpc>
              <a:buFont typeface="Wingdings" panose="05000000000000000000" pitchFamily="2" charset="2"/>
              <a:buChar char="ü"/>
            </a:pPr>
            <a:r>
              <a:rPr lang="en-US" sz="1600" b="1" dirty="0"/>
              <a:t>Filter the Data</a:t>
            </a:r>
            <a:endParaRPr lang="en-US" dirty="0"/>
          </a:p>
        </p:txBody>
      </p:sp>
      <p:sp>
        <p:nvSpPr>
          <p:cNvPr id="2" name="Title 1"/>
          <p:cNvSpPr>
            <a:spLocks noGrp="1"/>
          </p:cNvSpPr>
          <p:nvPr>
            <p:ph type="title"/>
          </p:nvPr>
        </p:nvSpPr>
        <p:spPr/>
        <p:txBody>
          <a:bodyPr/>
          <a:lstStyle/>
          <a:p>
            <a:r>
              <a:rPr lang="en-US" sz="2800" b="1" u="sng" dirty="0">
                <a:solidFill>
                  <a:schemeClr val="accent2">
                    <a:lumMod val="75000"/>
                  </a:schemeClr>
                </a:solidFill>
                <a:latin typeface="Century Gothic" panose="020B0502020202020204" pitchFamily="34" charset="0"/>
                <a:ea typeface="新細明體" pitchFamily="18" charset="-120"/>
              </a:rPr>
              <a:t>Detection and Analysis: </a:t>
            </a:r>
            <a:br>
              <a:rPr lang="en-US" sz="2800" b="1" u="sng" dirty="0">
                <a:solidFill>
                  <a:schemeClr val="accent2">
                    <a:lumMod val="75000"/>
                  </a:schemeClr>
                </a:solidFill>
                <a:latin typeface="Century Gothic" panose="020B0502020202020204" pitchFamily="34" charset="0"/>
                <a:ea typeface="新細明體" pitchFamily="18" charset="-120"/>
              </a:rPr>
            </a:br>
            <a:r>
              <a:rPr lang="en-US" sz="4000" b="1" u="sng" dirty="0">
                <a:solidFill>
                  <a:schemeClr val="accent2">
                    <a:lumMod val="75000"/>
                  </a:schemeClr>
                </a:solidFill>
                <a:latin typeface="Century Gothic" panose="020B0502020202020204" pitchFamily="34" charset="0"/>
                <a:ea typeface="新細明體" pitchFamily="18" charset="-120"/>
              </a:rPr>
              <a:t>Incident Analysis</a:t>
            </a:r>
            <a:endParaRPr lang="en-US"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625446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u="sng" dirty="0">
                <a:solidFill>
                  <a:schemeClr val="accent2">
                    <a:lumMod val="75000"/>
                  </a:schemeClr>
                </a:solidFill>
                <a:latin typeface="Century Gothic" panose="020B0502020202020204" pitchFamily="34" charset="0"/>
                <a:ea typeface="新細明體" pitchFamily="18" charset="-120"/>
              </a:rPr>
              <a:t>Incident Response Phases</a:t>
            </a:r>
            <a:br>
              <a:rPr lang="en-US" sz="4000" b="1" u="sng" dirty="0">
                <a:solidFill>
                  <a:schemeClr val="accent2">
                    <a:lumMod val="75000"/>
                  </a:schemeClr>
                </a:solidFill>
                <a:latin typeface="Century Gothic" panose="020B0502020202020204" pitchFamily="34" charset="0"/>
                <a:ea typeface="新細明體" pitchFamily="18" charset="-120"/>
              </a:rPr>
            </a:br>
            <a:r>
              <a:rPr lang="en-US" sz="4000" b="1" u="sng" dirty="0">
                <a:solidFill>
                  <a:schemeClr val="accent2">
                    <a:lumMod val="75000"/>
                  </a:schemeClr>
                </a:solidFill>
                <a:latin typeface="Century Gothic" panose="020B0502020202020204" pitchFamily="34" charset="0"/>
                <a:ea typeface="新細明體" pitchFamily="18" charset="-120"/>
              </a:rPr>
              <a:t>(Life Cycle)</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5" name="Picture 4"/>
          <p:cNvPicPr>
            <a:picLocks noChangeAspect="1"/>
          </p:cNvPicPr>
          <p:nvPr/>
        </p:nvPicPr>
        <p:blipFill>
          <a:blip r:embed="rId2"/>
          <a:stretch>
            <a:fillRect/>
          </a:stretch>
        </p:blipFill>
        <p:spPr>
          <a:xfrm>
            <a:off x="195943" y="1921877"/>
            <a:ext cx="8775064" cy="4468037"/>
          </a:xfrm>
          <a:prstGeom prst="rect">
            <a:avLst/>
          </a:prstGeom>
        </p:spPr>
      </p:pic>
    </p:spTree>
    <p:extLst>
      <p:ext uri="{BB962C8B-B14F-4D97-AF65-F5344CB8AC3E}">
        <p14:creationId xmlns:p14="http://schemas.microsoft.com/office/powerpoint/2010/main" val="255062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sz="2400" b="1" dirty="0"/>
              <a:t>Containment is important before an incident overwhelms resources or increases damage. </a:t>
            </a:r>
          </a:p>
          <a:p>
            <a:pPr algn="just">
              <a:lnSpc>
                <a:spcPct val="150000"/>
              </a:lnSpc>
            </a:pPr>
            <a:r>
              <a:rPr lang="en-US" sz="2000" dirty="0"/>
              <a:t>Containment strategies vary based on the type of incident. Criteria for determining the appropriate strategy include:</a:t>
            </a:r>
          </a:p>
          <a:p>
            <a:pPr lvl="1">
              <a:lnSpc>
                <a:spcPct val="150000"/>
              </a:lnSpc>
              <a:buFont typeface="Wingdings" panose="05000000000000000000" pitchFamily="2" charset="2"/>
              <a:buChar char="Ø"/>
            </a:pPr>
            <a:r>
              <a:rPr lang="en-US" sz="1800" dirty="0"/>
              <a:t>Potential damage to and theft of resources</a:t>
            </a:r>
          </a:p>
          <a:p>
            <a:pPr lvl="1">
              <a:lnSpc>
                <a:spcPct val="150000"/>
              </a:lnSpc>
              <a:buFont typeface="Wingdings" panose="05000000000000000000" pitchFamily="2" charset="2"/>
              <a:buChar char="Ø"/>
            </a:pPr>
            <a:r>
              <a:rPr lang="en-US" sz="1800" dirty="0"/>
              <a:t>Need for evidence preservation</a:t>
            </a:r>
          </a:p>
          <a:p>
            <a:pPr lvl="1">
              <a:lnSpc>
                <a:spcPct val="150000"/>
              </a:lnSpc>
              <a:buFont typeface="Wingdings" panose="05000000000000000000" pitchFamily="2" charset="2"/>
              <a:buChar char="Ø"/>
            </a:pPr>
            <a:r>
              <a:rPr lang="en-US" sz="1800" dirty="0"/>
              <a:t>Service availability (e.g., network connectivity, services provided to external parties)</a:t>
            </a:r>
          </a:p>
          <a:p>
            <a:pPr lvl="1">
              <a:lnSpc>
                <a:spcPct val="150000"/>
              </a:lnSpc>
              <a:buFont typeface="Wingdings" panose="05000000000000000000" pitchFamily="2" charset="2"/>
              <a:buChar char="Ø"/>
            </a:pPr>
            <a:r>
              <a:rPr lang="en-US" sz="1800" dirty="0"/>
              <a:t>Time and resources needed to implement the strategy</a:t>
            </a:r>
          </a:p>
          <a:p>
            <a:pPr lvl="1">
              <a:lnSpc>
                <a:spcPct val="150000"/>
              </a:lnSpc>
              <a:buFont typeface="Wingdings" panose="05000000000000000000" pitchFamily="2" charset="2"/>
              <a:buChar char="Ø"/>
            </a:pPr>
            <a:r>
              <a:rPr lang="en-US" sz="1800" dirty="0"/>
              <a:t>Effectiveness of the strategy (e.g., partial containment, full containment)</a:t>
            </a:r>
          </a:p>
          <a:p>
            <a:pPr marL="457200" lvl="1" indent="0">
              <a:lnSpc>
                <a:spcPct val="150000"/>
              </a:lnSpc>
              <a:buNone/>
            </a:pPr>
            <a:br>
              <a:rPr lang="en-US" sz="1600" dirty="0"/>
            </a:br>
            <a:endParaRPr lang="en-US" sz="1600" dirty="0"/>
          </a:p>
          <a:p>
            <a:endParaRPr lang="en-US" dirty="0"/>
          </a:p>
        </p:txBody>
      </p:sp>
      <p:sp>
        <p:nvSpPr>
          <p:cNvPr id="2" name="Title 1"/>
          <p:cNvSpPr>
            <a:spLocks noGrp="1"/>
          </p:cNvSpPr>
          <p:nvPr>
            <p:ph type="title"/>
          </p:nvPr>
        </p:nvSpPr>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Containment, Eradication and Recovery: </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Choosing a Containment Strategy</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0211562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1800" dirty="0"/>
              <a:t>Although the primary </a:t>
            </a:r>
            <a:r>
              <a:rPr lang="en-US" sz="1800" b="1" dirty="0"/>
              <a:t>reason for gathering evidence </a:t>
            </a:r>
            <a:r>
              <a:rPr lang="en-US" sz="1800" dirty="0"/>
              <a:t>during an incident is to </a:t>
            </a:r>
            <a:r>
              <a:rPr lang="en-US" sz="1800" b="1" dirty="0"/>
              <a:t>resolve the incident</a:t>
            </a:r>
            <a:r>
              <a:rPr lang="en-US" sz="1800" dirty="0"/>
              <a:t>, it may also be </a:t>
            </a:r>
            <a:r>
              <a:rPr lang="en-US" sz="1800" b="1" dirty="0"/>
              <a:t>needed for legal proceedings</a:t>
            </a:r>
            <a:r>
              <a:rPr lang="en-US" sz="1800" dirty="0"/>
              <a:t>.</a:t>
            </a:r>
          </a:p>
          <a:p>
            <a:pPr>
              <a:lnSpc>
                <a:spcPct val="150000"/>
              </a:lnSpc>
            </a:pPr>
            <a:r>
              <a:rPr lang="en-US" sz="1800" dirty="0"/>
              <a:t>A detailed log should be kept for all evidence, including the following:</a:t>
            </a:r>
          </a:p>
          <a:p>
            <a:pPr lvl="1">
              <a:lnSpc>
                <a:spcPct val="150000"/>
              </a:lnSpc>
            </a:pPr>
            <a:r>
              <a:rPr lang="en-US" sz="1600" b="1" dirty="0"/>
              <a:t>Identifying information </a:t>
            </a:r>
            <a:r>
              <a:rPr lang="en-US" sz="1600" dirty="0"/>
              <a:t>(e.g., the location, serial number, model number, hostname, media access control (MAC) addresses, and IP addresses of a computer)</a:t>
            </a:r>
          </a:p>
          <a:p>
            <a:pPr lvl="1">
              <a:lnSpc>
                <a:spcPct val="150000"/>
              </a:lnSpc>
            </a:pPr>
            <a:r>
              <a:rPr lang="en-US" sz="1600" b="1" dirty="0"/>
              <a:t>Name, title</a:t>
            </a:r>
            <a:r>
              <a:rPr lang="en-US" sz="1600" dirty="0"/>
              <a:t>, and phone number of each </a:t>
            </a:r>
            <a:r>
              <a:rPr lang="en-US" sz="1600" b="1" dirty="0"/>
              <a:t>individual</a:t>
            </a:r>
            <a:r>
              <a:rPr lang="en-US" sz="1600" dirty="0"/>
              <a:t> who collected or handled the evidence during the investigation</a:t>
            </a:r>
          </a:p>
          <a:p>
            <a:pPr lvl="1">
              <a:lnSpc>
                <a:spcPct val="150000"/>
              </a:lnSpc>
            </a:pPr>
            <a:r>
              <a:rPr lang="en-US" sz="1600" b="1" dirty="0"/>
              <a:t>Time and date </a:t>
            </a:r>
            <a:r>
              <a:rPr lang="en-US" sz="1600" dirty="0"/>
              <a:t>(including time zone) of each occurrence of evidence handling</a:t>
            </a:r>
          </a:p>
          <a:p>
            <a:pPr lvl="1">
              <a:lnSpc>
                <a:spcPct val="150000"/>
              </a:lnSpc>
            </a:pPr>
            <a:r>
              <a:rPr lang="en-US" sz="1600" dirty="0"/>
              <a:t>Locations where the evidence was stored.</a:t>
            </a:r>
            <a:endParaRPr lang="en-US" sz="2400" dirty="0"/>
          </a:p>
        </p:txBody>
      </p:sp>
      <p:sp>
        <p:nvSpPr>
          <p:cNvPr id="2" name="Title 1"/>
          <p:cNvSpPr>
            <a:spLocks noGrp="1"/>
          </p:cNvSpPr>
          <p:nvPr>
            <p:ph type="title"/>
          </p:nvPr>
        </p:nvSpPr>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Containment, Eradication and Recovery: </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Evidence Gathering and Handling</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18796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1800" dirty="0"/>
              <a:t>The following items describe the most commonly performed activities for attacking host identification:</a:t>
            </a:r>
          </a:p>
          <a:p>
            <a:pPr marL="0" indent="0">
              <a:lnSpc>
                <a:spcPct val="150000"/>
              </a:lnSpc>
              <a:buNone/>
            </a:pPr>
            <a:endParaRPr lang="en-US" sz="1800" dirty="0"/>
          </a:p>
          <a:p>
            <a:pPr lvl="1">
              <a:lnSpc>
                <a:spcPct val="150000"/>
              </a:lnSpc>
              <a:buFont typeface="Wingdings" panose="05000000000000000000" pitchFamily="2" charset="2"/>
              <a:buChar char="Ø"/>
            </a:pPr>
            <a:r>
              <a:rPr lang="en-US" sz="2000" b="1" dirty="0"/>
              <a:t>Validating the Attacking Host’s IP Address.</a:t>
            </a:r>
            <a:endParaRPr lang="en-US" sz="2000" dirty="0"/>
          </a:p>
          <a:p>
            <a:pPr lvl="1">
              <a:lnSpc>
                <a:spcPct val="150000"/>
              </a:lnSpc>
              <a:buFont typeface="Wingdings" panose="05000000000000000000" pitchFamily="2" charset="2"/>
              <a:buChar char="Ø"/>
            </a:pPr>
            <a:r>
              <a:rPr lang="en-US" sz="2000" b="1" dirty="0"/>
              <a:t>Researching the Attacking Host through Search Engines.</a:t>
            </a:r>
            <a:endParaRPr lang="en-US" sz="2000" dirty="0"/>
          </a:p>
          <a:p>
            <a:pPr lvl="1">
              <a:lnSpc>
                <a:spcPct val="150000"/>
              </a:lnSpc>
              <a:buFont typeface="Wingdings" panose="05000000000000000000" pitchFamily="2" charset="2"/>
              <a:buChar char="Ø"/>
            </a:pPr>
            <a:r>
              <a:rPr lang="en-US" sz="2000" b="1" dirty="0"/>
              <a:t>Using Incident Databases</a:t>
            </a:r>
            <a:endParaRPr lang="en-US" sz="2000" dirty="0"/>
          </a:p>
          <a:p>
            <a:pPr lvl="1">
              <a:lnSpc>
                <a:spcPct val="150000"/>
              </a:lnSpc>
              <a:buFont typeface="Wingdings" panose="05000000000000000000" pitchFamily="2" charset="2"/>
              <a:buChar char="Ø"/>
            </a:pPr>
            <a:r>
              <a:rPr lang="en-US" sz="2000" b="1" dirty="0"/>
              <a:t>Monitoring Possible Attacker Communication Channels</a:t>
            </a:r>
            <a:br>
              <a:rPr lang="en-US" sz="1400" dirty="0"/>
            </a:br>
            <a:br>
              <a:rPr lang="en-US" sz="1400" dirty="0"/>
            </a:br>
            <a:endParaRPr lang="en-US" sz="2400" dirty="0"/>
          </a:p>
        </p:txBody>
      </p:sp>
      <p:sp>
        <p:nvSpPr>
          <p:cNvPr id="2" name="Title 1"/>
          <p:cNvSpPr>
            <a:spLocks noGrp="1"/>
          </p:cNvSpPr>
          <p:nvPr>
            <p:ph type="title"/>
          </p:nvPr>
        </p:nvSpPr>
        <p:spPr>
          <a:xfrm>
            <a:off x="547323" y="473933"/>
            <a:ext cx="7042150" cy="1143000"/>
          </a:xfrm>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Containment, Eradication and Recovery: </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Identifying the Attacking Hosts</a:t>
            </a:r>
            <a:br>
              <a:rPr lang="en-US" sz="3200" b="1" u="sng" dirty="0">
                <a:solidFill>
                  <a:schemeClr val="accent2">
                    <a:lumMod val="75000"/>
                  </a:schemeClr>
                </a:solidFill>
                <a:latin typeface="Century Gothic" panose="020B0502020202020204" pitchFamily="34" charset="0"/>
                <a:ea typeface="新細明體" pitchFamily="18" charset="-120"/>
              </a:rPr>
            </a:br>
            <a:endParaRPr lang="en-US" sz="3200"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737170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2000" dirty="0"/>
              <a:t>After an incident has been contained, eradication may be necessary to eliminate components of the incident, such as: </a:t>
            </a:r>
          </a:p>
          <a:p>
            <a:pPr lvl="1">
              <a:lnSpc>
                <a:spcPct val="150000"/>
              </a:lnSpc>
            </a:pPr>
            <a:r>
              <a:rPr lang="en-US" sz="2000" b="1" dirty="0"/>
              <a:t>Deleting malware</a:t>
            </a:r>
          </a:p>
          <a:p>
            <a:pPr lvl="1">
              <a:lnSpc>
                <a:spcPct val="150000"/>
              </a:lnSpc>
            </a:pPr>
            <a:r>
              <a:rPr lang="en-US" sz="2000" b="1" dirty="0"/>
              <a:t>Disabling breached user accounts</a:t>
            </a:r>
          </a:p>
          <a:p>
            <a:pPr lvl="1">
              <a:lnSpc>
                <a:spcPct val="150000"/>
              </a:lnSpc>
            </a:pPr>
            <a:r>
              <a:rPr lang="en-US" sz="2000" b="1" dirty="0"/>
              <a:t>Identifying and mitigating all vulnerabilities that were exploited. </a:t>
            </a:r>
          </a:p>
          <a:p>
            <a:pPr>
              <a:lnSpc>
                <a:spcPct val="150000"/>
              </a:lnSpc>
            </a:pPr>
            <a:endParaRPr lang="en-US" sz="1800" dirty="0"/>
          </a:p>
          <a:p>
            <a:pPr>
              <a:lnSpc>
                <a:spcPct val="150000"/>
              </a:lnSpc>
            </a:pPr>
            <a:r>
              <a:rPr lang="en-US" sz="2000" dirty="0"/>
              <a:t>During </a:t>
            </a:r>
            <a:r>
              <a:rPr lang="en-US" sz="2000" b="1" dirty="0"/>
              <a:t>Eradication</a:t>
            </a:r>
            <a:r>
              <a:rPr lang="en-US" sz="2000" dirty="0"/>
              <a:t>, it is important to </a:t>
            </a:r>
            <a:r>
              <a:rPr lang="en-US" sz="2000" b="1" dirty="0">
                <a:solidFill>
                  <a:srgbClr val="FF0000"/>
                </a:solidFill>
              </a:rPr>
              <a:t>identify all affected hosts </a:t>
            </a:r>
            <a:r>
              <a:rPr lang="en-US" sz="2000" dirty="0"/>
              <a:t>within the organization so that they can be remediated. </a:t>
            </a:r>
            <a:br>
              <a:rPr lang="en-US" sz="1500" dirty="0"/>
            </a:br>
            <a:br>
              <a:rPr lang="en-US" sz="1400" dirty="0"/>
            </a:br>
            <a:br>
              <a:rPr lang="en-US" sz="1400" dirty="0"/>
            </a:br>
            <a:endParaRPr lang="en-US" sz="2400" dirty="0"/>
          </a:p>
        </p:txBody>
      </p:sp>
      <p:sp>
        <p:nvSpPr>
          <p:cNvPr id="2" name="Title 1"/>
          <p:cNvSpPr>
            <a:spLocks noGrp="1"/>
          </p:cNvSpPr>
          <p:nvPr>
            <p:ph type="title"/>
          </p:nvPr>
        </p:nvSpPr>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Containment, Eradication and Recovery: </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Eradication and Recovery</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916896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2000" b="1" dirty="0"/>
              <a:t>In recovery</a:t>
            </a:r>
            <a:r>
              <a:rPr lang="en-US" sz="2000" dirty="0"/>
              <a:t>, administrators </a:t>
            </a:r>
            <a:r>
              <a:rPr lang="en-US" sz="2000" b="1" dirty="0"/>
              <a:t>restore systems to normal operation</a:t>
            </a:r>
            <a:r>
              <a:rPr lang="en-US" sz="2000" dirty="0"/>
              <a:t>, </a:t>
            </a:r>
            <a:r>
              <a:rPr lang="en-US" sz="2000" b="1" dirty="0"/>
              <a:t>confirm that the systems are functioning normally</a:t>
            </a:r>
            <a:r>
              <a:rPr lang="en-US" sz="2000" dirty="0"/>
              <a:t>, and (if applicable) </a:t>
            </a:r>
            <a:r>
              <a:rPr lang="en-US" sz="2000" dirty="0">
                <a:solidFill>
                  <a:srgbClr val="FF0000"/>
                </a:solidFill>
              </a:rPr>
              <a:t>remediate vulnerabilities </a:t>
            </a:r>
            <a:r>
              <a:rPr lang="en-US" sz="2000" dirty="0"/>
              <a:t>to prevent similar incidents. </a:t>
            </a:r>
          </a:p>
          <a:p>
            <a:pPr>
              <a:lnSpc>
                <a:spcPct val="150000"/>
              </a:lnSpc>
            </a:pPr>
            <a:r>
              <a:rPr lang="en-US" sz="2000" b="1" dirty="0"/>
              <a:t>Recovery</a:t>
            </a:r>
            <a:r>
              <a:rPr lang="en-US" sz="2000" dirty="0"/>
              <a:t> may involve such actions as</a:t>
            </a:r>
          </a:p>
          <a:p>
            <a:pPr lvl="1">
              <a:lnSpc>
                <a:spcPct val="150000"/>
              </a:lnSpc>
            </a:pPr>
            <a:r>
              <a:rPr lang="en-US" sz="1600" dirty="0"/>
              <a:t>Restoring systems from </a:t>
            </a:r>
            <a:r>
              <a:rPr lang="en-US" sz="1600" b="1" dirty="0"/>
              <a:t>clean</a:t>
            </a:r>
            <a:r>
              <a:rPr lang="en-US" sz="1600" dirty="0"/>
              <a:t> </a:t>
            </a:r>
            <a:r>
              <a:rPr lang="en-US" sz="1600" b="1" dirty="0"/>
              <a:t>backups</a:t>
            </a:r>
            <a:r>
              <a:rPr lang="en-US" sz="1600" dirty="0"/>
              <a:t>, </a:t>
            </a:r>
          </a:p>
          <a:p>
            <a:pPr lvl="1">
              <a:lnSpc>
                <a:spcPct val="150000"/>
              </a:lnSpc>
            </a:pPr>
            <a:r>
              <a:rPr lang="en-US" sz="1600" b="1" dirty="0"/>
              <a:t>Rebuilding</a:t>
            </a:r>
            <a:r>
              <a:rPr lang="en-US" sz="1600" dirty="0"/>
              <a:t> systems from scratch, </a:t>
            </a:r>
          </a:p>
          <a:p>
            <a:pPr lvl="1">
              <a:lnSpc>
                <a:spcPct val="150000"/>
              </a:lnSpc>
            </a:pPr>
            <a:r>
              <a:rPr lang="en-US" sz="1600" dirty="0"/>
              <a:t>Replacing compromised files with </a:t>
            </a:r>
            <a:r>
              <a:rPr lang="en-US" sz="1600" b="1" dirty="0"/>
              <a:t>clean</a:t>
            </a:r>
            <a:r>
              <a:rPr lang="en-US" sz="1600" dirty="0"/>
              <a:t> </a:t>
            </a:r>
            <a:r>
              <a:rPr lang="en-US" sz="1600" b="1" dirty="0"/>
              <a:t>versions</a:t>
            </a:r>
            <a:r>
              <a:rPr lang="en-US" sz="1600" dirty="0"/>
              <a:t>, </a:t>
            </a:r>
          </a:p>
          <a:p>
            <a:pPr lvl="1">
              <a:lnSpc>
                <a:spcPct val="150000"/>
              </a:lnSpc>
            </a:pPr>
            <a:r>
              <a:rPr lang="en-US" sz="1600" dirty="0"/>
              <a:t>Installing </a:t>
            </a:r>
            <a:r>
              <a:rPr lang="en-US" sz="1600" b="1" dirty="0"/>
              <a:t>patches</a:t>
            </a:r>
            <a:r>
              <a:rPr lang="en-US" sz="1600" dirty="0"/>
              <a:t>, </a:t>
            </a:r>
          </a:p>
          <a:p>
            <a:pPr lvl="1">
              <a:lnSpc>
                <a:spcPct val="150000"/>
              </a:lnSpc>
            </a:pPr>
            <a:r>
              <a:rPr lang="en-US" sz="1600" dirty="0"/>
              <a:t>Changing </a:t>
            </a:r>
            <a:r>
              <a:rPr lang="en-US" sz="1600" b="1" dirty="0"/>
              <a:t>passwords</a:t>
            </a:r>
            <a:r>
              <a:rPr lang="en-US" sz="1600" dirty="0"/>
              <a:t>, </a:t>
            </a:r>
          </a:p>
          <a:p>
            <a:pPr lvl="1">
              <a:lnSpc>
                <a:spcPct val="150000"/>
              </a:lnSpc>
            </a:pPr>
            <a:r>
              <a:rPr lang="en-US" sz="1600" dirty="0"/>
              <a:t>And tightening </a:t>
            </a:r>
            <a:r>
              <a:rPr lang="en-US" sz="1600" b="1" dirty="0"/>
              <a:t>network perimeter security </a:t>
            </a:r>
            <a:r>
              <a:rPr lang="en-US" sz="1600" dirty="0"/>
              <a:t>(e.g., firewall </a:t>
            </a:r>
            <a:r>
              <a:rPr lang="en-US" sz="1600" dirty="0" err="1"/>
              <a:t>rulesets</a:t>
            </a:r>
            <a:r>
              <a:rPr lang="en-US" sz="1600" dirty="0"/>
              <a:t>, boundary router access control lists).</a:t>
            </a:r>
            <a:endParaRPr lang="en-US" sz="2400" dirty="0"/>
          </a:p>
        </p:txBody>
      </p:sp>
      <p:sp>
        <p:nvSpPr>
          <p:cNvPr id="2" name="Title 1"/>
          <p:cNvSpPr>
            <a:spLocks noGrp="1"/>
          </p:cNvSpPr>
          <p:nvPr>
            <p:ph type="title"/>
          </p:nvPr>
        </p:nvSpPr>
        <p:spPr>
          <a:xfrm>
            <a:off x="487363" y="554038"/>
            <a:ext cx="7042150" cy="1143000"/>
          </a:xfrm>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Containment, Eradication and Recovery: </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Eradication and Recovery…</a:t>
            </a:r>
            <a:br>
              <a:rPr lang="en-US" sz="3200" b="1" u="sng" dirty="0">
                <a:solidFill>
                  <a:schemeClr val="accent2">
                    <a:lumMod val="75000"/>
                  </a:schemeClr>
                </a:solidFill>
                <a:latin typeface="Century Gothic" panose="020B0502020202020204" pitchFamily="34" charset="0"/>
                <a:ea typeface="新細明體" pitchFamily="18" charset="-120"/>
              </a:rPr>
            </a:br>
            <a:endParaRPr lang="en-US" sz="3200" b="1" u="sng" dirty="0">
              <a:solidFill>
                <a:schemeClr val="accent2">
                  <a:lumMod val="75000"/>
                </a:schemeClr>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943223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Incident Response Phases</a:t>
            </a:r>
            <a:br>
              <a:rPr lang="en-US" sz="3200" b="1" u="sng" dirty="0">
                <a:solidFill>
                  <a:schemeClr val="accent2">
                    <a:lumMod val="75000"/>
                  </a:schemeClr>
                </a:solidFill>
                <a:latin typeface="Century Gothic" panose="020B0502020202020204" pitchFamily="34" charset="0"/>
                <a:ea typeface="新細明體" pitchFamily="18" charset="-120"/>
              </a:rPr>
            </a:br>
            <a:r>
              <a:rPr lang="en-US" sz="3200" b="1" u="sng" dirty="0">
                <a:solidFill>
                  <a:schemeClr val="accent2">
                    <a:lumMod val="75000"/>
                  </a:schemeClr>
                </a:solidFill>
                <a:latin typeface="Century Gothic" panose="020B0502020202020204" pitchFamily="34" charset="0"/>
                <a:ea typeface="新細明體" pitchFamily="18" charset="-120"/>
              </a:rPr>
              <a:t>(Life Cycle)</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5" name="Picture 4"/>
          <p:cNvPicPr>
            <a:picLocks noChangeAspect="1"/>
          </p:cNvPicPr>
          <p:nvPr/>
        </p:nvPicPr>
        <p:blipFill>
          <a:blip r:embed="rId2"/>
          <a:stretch>
            <a:fillRect/>
          </a:stretch>
        </p:blipFill>
        <p:spPr>
          <a:xfrm>
            <a:off x="34725" y="1715946"/>
            <a:ext cx="9022468" cy="4511234"/>
          </a:xfrm>
          <a:prstGeom prst="rect">
            <a:avLst/>
          </a:prstGeom>
        </p:spPr>
      </p:pic>
    </p:spTree>
    <p:extLst>
      <p:ext uri="{BB962C8B-B14F-4D97-AF65-F5344CB8AC3E}">
        <p14:creationId xmlns:p14="http://schemas.microsoft.com/office/powerpoint/2010/main" val="34695785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lnSpc>
                <a:spcPct val="150000"/>
              </a:lnSpc>
              <a:buFont typeface="Arial" panose="020B0604020202020204" pitchFamily="34" charset="0"/>
              <a:buChar char="•"/>
            </a:pPr>
            <a:r>
              <a:rPr lang="en-US" sz="2000" dirty="0">
                <a:solidFill>
                  <a:srgbClr val="000000"/>
                </a:solidFill>
              </a:rPr>
              <a:t>One of the most important parts of incident response is also the most often omitted</a:t>
            </a:r>
            <a:r>
              <a:rPr lang="en-US" sz="2000" b="1" dirty="0">
                <a:solidFill>
                  <a:srgbClr val="000000"/>
                </a:solidFill>
              </a:rPr>
              <a:t>: Learning and Improving</a:t>
            </a:r>
            <a:r>
              <a:rPr lang="en-US" sz="2000" dirty="0">
                <a:solidFill>
                  <a:srgbClr val="000000"/>
                </a:solidFill>
              </a:rPr>
              <a:t>. </a:t>
            </a:r>
          </a:p>
          <a:p>
            <a:pPr marL="285750" indent="-285750">
              <a:lnSpc>
                <a:spcPct val="150000"/>
              </a:lnSpc>
              <a:buFont typeface="Arial" panose="020B0604020202020204" pitchFamily="34" charset="0"/>
              <a:buChar char="•"/>
            </a:pPr>
            <a:r>
              <a:rPr lang="en-US" sz="2000" dirty="0">
                <a:solidFill>
                  <a:srgbClr val="000000"/>
                </a:solidFill>
              </a:rPr>
              <a:t>Multiple incidents can be covered in a single </a:t>
            </a:r>
            <a:r>
              <a:rPr lang="en-US" sz="2000" b="1" dirty="0">
                <a:solidFill>
                  <a:srgbClr val="000000"/>
                </a:solidFill>
              </a:rPr>
              <a:t>lessons learned meeting</a:t>
            </a:r>
            <a:r>
              <a:rPr lang="en-US" sz="2000" dirty="0">
                <a:solidFill>
                  <a:srgbClr val="000000"/>
                </a:solidFill>
              </a:rPr>
              <a:t>.</a:t>
            </a:r>
          </a:p>
          <a:p>
            <a:pPr marL="285750" indent="-285750">
              <a:lnSpc>
                <a:spcPct val="150000"/>
              </a:lnSpc>
              <a:buFont typeface="Arial" panose="020B0604020202020204" pitchFamily="34" charset="0"/>
              <a:buChar char="•"/>
            </a:pPr>
            <a:r>
              <a:rPr lang="en-US" sz="2000" dirty="0">
                <a:solidFill>
                  <a:srgbClr val="000000"/>
                </a:solidFill>
              </a:rPr>
              <a:t>Questions to be answered in the meeting include:</a:t>
            </a:r>
          </a:p>
          <a:p>
            <a:pPr lvl="1">
              <a:lnSpc>
                <a:spcPct val="150000"/>
              </a:lnSpc>
              <a:buFont typeface="Wingdings" panose="05000000000000000000" pitchFamily="2" charset="2"/>
              <a:buChar char="v"/>
            </a:pPr>
            <a:r>
              <a:rPr lang="en-US" sz="1400" dirty="0">
                <a:solidFill>
                  <a:srgbClr val="000000"/>
                </a:solidFill>
              </a:rPr>
              <a:t>Exactly what happened, and at what times?</a:t>
            </a:r>
          </a:p>
          <a:p>
            <a:pPr lvl="1">
              <a:lnSpc>
                <a:spcPct val="150000"/>
              </a:lnSpc>
              <a:buFont typeface="Wingdings" panose="05000000000000000000" pitchFamily="2" charset="2"/>
              <a:buChar char="v"/>
            </a:pPr>
            <a:r>
              <a:rPr lang="en-US" sz="1400" dirty="0">
                <a:solidFill>
                  <a:srgbClr val="000000"/>
                </a:solidFill>
              </a:rPr>
              <a:t>How well did staff and management perform in dealing with the incident? </a:t>
            </a:r>
          </a:p>
          <a:p>
            <a:pPr lvl="1">
              <a:lnSpc>
                <a:spcPct val="150000"/>
              </a:lnSpc>
              <a:buFont typeface="Wingdings" panose="05000000000000000000" pitchFamily="2" charset="2"/>
              <a:buChar char="v"/>
            </a:pPr>
            <a:r>
              <a:rPr lang="en-US" sz="1400" dirty="0">
                <a:solidFill>
                  <a:srgbClr val="000000"/>
                </a:solidFill>
              </a:rPr>
              <a:t>What information was needed sooner?</a:t>
            </a:r>
          </a:p>
          <a:p>
            <a:pPr lvl="1">
              <a:lnSpc>
                <a:spcPct val="150000"/>
              </a:lnSpc>
              <a:buFont typeface="Wingdings" panose="05000000000000000000" pitchFamily="2" charset="2"/>
              <a:buChar char="v"/>
            </a:pPr>
            <a:r>
              <a:rPr lang="en-US" sz="1400" dirty="0">
                <a:solidFill>
                  <a:srgbClr val="000000"/>
                </a:solidFill>
              </a:rPr>
              <a:t>What corrective actions can prevent similar incidents in the future?</a:t>
            </a:r>
          </a:p>
          <a:p>
            <a:pPr lvl="1">
              <a:lnSpc>
                <a:spcPct val="150000"/>
              </a:lnSpc>
              <a:buFont typeface="Wingdings" panose="05000000000000000000" pitchFamily="2" charset="2"/>
              <a:buChar char="v"/>
            </a:pPr>
            <a:r>
              <a:rPr lang="en-US" sz="1400" dirty="0">
                <a:solidFill>
                  <a:srgbClr val="000000"/>
                </a:solidFill>
              </a:rPr>
              <a:t>What precursors or indicators should be watched for in the future to detect similar incidents?</a:t>
            </a:r>
          </a:p>
          <a:p>
            <a:pPr lvl="1">
              <a:lnSpc>
                <a:spcPct val="150000"/>
              </a:lnSpc>
              <a:buFont typeface="Wingdings" panose="05000000000000000000" pitchFamily="2" charset="2"/>
              <a:buChar char="v"/>
            </a:pPr>
            <a:r>
              <a:rPr lang="en-US" sz="1400" dirty="0">
                <a:solidFill>
                  <a:srgbClr val="000000"/>
                </a:solidFill>
              </a:rPr>
              <a:t>What additional tools or resources are needed to detect, analyze, and mitigate future incidents?</a:t>
            </a:r>
          </a:p>
          <a:p>
            <a:endParaRPr lang="en-US" sz="2400" dirty="0"/>
          </a:p>
        </p:txBody>
      </p:sp>
      <p:sp>
        <p:nvSpPr>
          <p:cNvPr id="2" name="Title 1"/>
          <p:cNvSpPr>
            <a:spLocks noGrp="1"/>
          </p:cNvSpPr>
          <p:nvPr>
            <p:ph type="title"/>
          </p:nvPr>
        </p:nvSpPr>
        <p:spPr/>
        <p:txBody>
          <a:bodyPr/>
          <a:lstStyle/>
          <a:p>
            <a:r>
              <a:rPr lang="en-US" sz="3200" b="1" u="sng" dirty="0">
                <a:solidFill>
                  <a:schemeClr val="accent2">
                    <a:lumMod val="75000"/>
                  </a:schemeClr>
                </a:solidFill>
                <a:latin typeface="Century Gothic" panose="020B0502020202020204" pitchFamily="34" charset="0"/>
                <a:ea typeface="新細明體" pitchFamily="18" charset="-120"/>
              </a:rPr>
              <a:t>Post-Incident: Lessons Learned </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97247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sz="2400" dirty="0">
                <a:solidFill>
                  <a:srgbClr val="000000"/>
                </a:solidFill>
              </a:rPr>
              <a:t>The successfulness of a given incident response depends on several factors: </a:t>
            </a:r>
            <a:endParaRPr lang="en-US" sz="2000" dirty="0">
              <a:solidFill>
                <a:srgbClr val="000000"/>
              </a:solidFill>
            </a:endParaRPr>
          </a:p>
          <a:p>
            <a:pPr lvl="1" algn="just">
              <a:lnSpc>
                <a:spcPct val="150000"/>
              </a:lnSpc>
            </a:pPr>
            <a:r>
              <a:rPr lang="en-US" sz="1600" dirty="0">
                <a:solidFill>
                  <a:srgbClr val="000000"/>
                </a:solidFill>
              </a:rPr>
              <a:t>Knowing </a:t>
            </a:r>
            <a:r>
              <a:rPr lang="en-US" sz="1600" b="1" dirty="0">
                <a:solidFill>
                  <a:srgbClr val="FF0000"/>
                </a:solidFill>
              </a:rPr>
              <a:t>where to begin</a:t>
            </a:r>
            <a:r>
              <a:rPr lang="en-US" sz="1600" dirty="0">
                <a:solidFill>
                  <a:srgbClr val="000000"/>
                </a:solidFill>
              </a:rPr>
              <a:t>, </a:t>
            </a:r>
          </a:p>
          <a:p>
            <a:pPr lvl="1" algn="just">
              <a:lnSpc>
                <a:spcPct val="150000"/>
              </a:lnSpc>
            </a:pPr>
            <a:r>
              <a:rPr lang="en-US" sz="1600" dirty="0">
                <a:solidFill>
                  <a:srgbClr val="000000"/>
                </a:solidFill>
              </a:rPr>
              <a:t>Gather information and evidences properly and in the correct order, </a:t>
            </a:r>
            <a:r>
              <a:rPr lang="en-US" sz="1600" b="1" dirty="0">
                <a:solidFill>
                  <a:srgbClr val="000000"/>
                </a:solidFill>
              </a:rPr>
              <a:t>knowing when to request outside assistance</a:t>
            </a:r>
            <a:r>
              <a:rPr lang="en-US" sz="1600" dirty="0">
                <a:solidFill>
                  <a:srgbClr val="000000"/>
                </a:solidFill>
              </a:rPr>
              <a:t>.</a:t>
            </a:r>
            <a:endParaRPr lang="en-US" sz="2000" dirty="0">
              <a:solidFill>
                <a:srgbClr val="000000"/>
              </a:solidFill>
            </a:endParaRPr>
          </a:p>
          <a:p>
            <a:pPr lvl="1" algn="just"/>
            <a:r>
              <a:rPr lang="en-US" sz="2000" dirty="0">
                <a:solidFill>
                  <a:srgbClr val="000000"/>
                </a:solidFill>
              </a:rPr>
              <a:t>Therefore, </a:t>
            </a:r>
            <a:r>
              <a:rPr lang="en-US" sz="2000" b="1" dirty="0">
                <a:solidFill>
                  <a:srgbClr val="0070C0"/>
                </a:solidFill>
              </a:rPr>
              <a:t>people involved</a:t>
            </a:r>
            <a:r>
              <a:rPr lang="en-US" sz="2000" dirty="0">
                <a:solidFill>
                  <a:srgbClr val="000000"/>
                </a:solidFill>
              </a:rPr>
              <a:t> in responding to incidents need to </a:t>
            </a:r>
            <a:r>
              <a:rPr lang="en-US" sz="2000" b="1" dirty="0">
                <a:solidFill>
                  <a:srgbClr val="0070C0"/>
                </a:solidFill>
              </a:rPr>
              <a:t>Be Educated</a:t>
            </a:r>
            <a:r>
              <a:rPr lang="en-US" sz="2000" dirty="0">
                <a:solidFill>
                  <a:srgbClr val="000000"/>
                </a:solidFill>
              </a:rPr>
              <a:t> in the basic procedures of incident response</a:t>
            </a:r>
            <a:endParaRPr lang="en-US" sz="2000" dirty="0"/>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Incident Respond (Cont’d)</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942149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sz="2400" dirty="0">
                <a:solidFill>
                  <a:srgbClr val="000000"/>
                </a:solidFill>
              </a:rPr>
              <a:t>The checklist in  next slide provides the major steps to be performed in the handling of an incident. </a:t>
            </a:r>
          </a:p>
          <a:p>
            <a:pPr algn="just">
              <a:lnSpc>
                <a:spcPct val="150000"/>
              </a:lnSpc>
            </a:pPr>
            <a:r>
              <a:rPr lang="en-US" sz="2400" dirty="0">
                <a:solidFill>
                  <a:srgbClr val="000000"/>
                </a:solidFill>
              </a:rPr>
              <a:t>Note that the actual steps performed may vary based on the type of incident and the nature of individual incidents. </a:t>
            </a:r>
          </a:p>
          <a:p>
            <a:pPr algn="just">
              <a:lnSpc>
                <a:spcPct val="150000"/>
              </a:lnSpc>
            </a:pPr>
            <a:r>
              <a:rPr lang="en-US" sz="2400" dirty="0">
                <a:solidFill>
                  <a:srgbClr val="000000"/>
                </a:solidFill>
              </a:rPr>
              <a:t>For example, if the handler knows exactly what has happened based on analysis of indicators (Step 1.1), there may be no need to perform Steps 1.2 or 1.3 to further research the activity. </a:t>
            </a:r>
          </a:p>
        </p:txBody>
      </p:sp>
      <p:sp>
        <p:nvSpPr>
          <p:cNvPr id="2" name="Title 1"/>
          <p:cNvSpPr>
            <a:spLocks noGrp="1"/>
          </p:cNvSpPr>
          <p:nvPr>
            <p:ph type="title"/>
          </p:nvPr>
        </p:nvSpPr>
        <p:spPr/>
        <p:txBody>
          <a:bodyPr/>
          <a:lstStyle/>
          <a:p>
            <a:r>
              <a:rPr lang="en-US" b="1" u="sng" dirty="0">
                <a:solidFill>
                  <a:schemeClr val="accent2">
                    <a:lumMod val="75000"/>
                  </a:schemeClr>
                </a:solidFill>
              </a:rPr>
              <a:t>Incident Handling Checklist</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619850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6" name="Picture 5"/>
          <p:cNvPicPr>
            <a:picLocks noChangeAspect="1"/>
          </p:cNvPicPr>
          <p:nvPr/>
        </p:nvPicPr>
        <p:blipFill>
          <a:blip r:embed="rId2"/>
          <a:stretch>
            <a:fillRect/>
          </a:stretch>
        </p:blipFill>
        <p:spPr>
          <a:xfrm>
            <a:off x="430305" y="0"/>
            <a:ext cx="8466313" cy="6858000"/>
          </a:xfrm>
          <a:prstGeom prst="rect">
            <a:avLst/>
          </a:prstGeom>
        </p:spPr>
      </p:pic>
    </p:spTree>
    <p:extLst>
      <p:ext uri="{BB962C8B-B14F-4D97-AF65-F5344CB8AC3E}">
        <p14:creationId xmlns:p14="http://schemas.microsoft.com/office/powerpoint/2010/main" val="17091832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US" sz="2800" dirty="0"/>
              <a:t>Document system </a:t>
            </a:r>
            <a:r>
              <a:rPr lang="en-US" sz="2800" b="1" dirty="0"/>
              <a:t>events</a:t>
            </a:r>
            <a:r>
              <a:rPr lang="en-US" sz="2800" dirty="0"/>
              <a:t>, </a:t>
            </a:r>
            <a:r>
              <a:rPr lang="en-US" sz="2800" b="1" dirty="0"/>
              <a:t>conversations</a:t>
            </a:r>
            <a:r>
              <a:rPr lang="en-US" sz="2800" dirty="0"/>
              <a:t>, and observed </a:t>
            </a:r>
            <a:r>
              <a:rPr lang="en-US" sz="2800" b="1" dirty="0"/>
              <a:t>changes</a:t>
            </a:r>
            <a:r>
              <a:rPr lang="en-US" sz="2800" dirty="0"/>
              <a:t> in files.</a:t>
            </a:r>
          </a:p>
          <a:p>
            <a:pPr>
              <a:lnSpc>
                <a:spcPct val="150000"/>
              </a:lnSpc>
            </a:pPr>
            <a:r>
              <a:rPr lang="en-US" sz="2800" dirty="0"/>
              <a:t>Whenever possible, handlers should work in teams of at least two: one person can </a:t>
            </a:r>
            <a:r>
              <a:rPr lang="en-US" sz="2800" b="1" dirty="0"/>
              <a:t>record</a:t>
            </a:r>
            <a:r>
              <a:rPr lang="en-US" sz="2800" dirty="0"/>
              <a:t> and </a:t>
            </a:r>
            <a:r>
              <a:rPr lang="en-US" sz="2800" b="1" dirty="0"/>
              <a:t>log events </a:t>
            </a:r>
            <a:r>
              <a:rPr lang="en-US" sz="2800" dirty="0"/>
              <a:t>while the other person performs the </a:t>
            </a:r>
            <a:r>
              <a:rPr lang="en-US" sz="2800" b="1" dirty="0"/>
              <a:t>technical tasks</a:t>
            </a:r>
            <a:r>
              <a:rPr lang="en-US" dirty="0"/>
              <a:t>.</a:t>
            </a:r>
            <a:br>
              <a:rPr lang="en-US" dirty="0"/>
            </a:br>
            <a:endParaRPr lang="en-US" dirty="0"/>
          </a:p>
        </p:txBody>
      </p:sp>
      <p:sp>
        <p:nvSpPr>
          <p:cNvPr id="2" name="Title 1"/>
          <p:cNvSpPr>
            <a:spLocks noGrp="1"/>
          </p:cNvSpPr>
          <p:nvPr>
            <p:ph type="title"/>
          </p:nvPr>
        </p:nvSpPr>
        <p:spPr/>
        <p:txBody>
          <a:bodyPr/>
          <a:lstStyle/>
          <a:p>
            <a:r>
              <a:rPr lang="en-US" b="1" u="sng" dirty="0">
                <a:solidFill>
                  <a:schemeClr val="accent2">
                    <a:lumMod val="75000"/>
                  </a:schemeClr>
                </a:solidFill>
              </a:rPr>
              <a:t>Detection and Analysis: </a:t>
            </a:r>
            <a:br>
              <a:rPr lang="en-US" b="1" u="sng" dirty="0">
                <a:solidFill>
                  <a:schemeClr val="accent2">
                    <a:lumMod val="75000"/>
                  </a:schemeClr>
                </a:solidFill>
              </a:rPr>
            </a:br>
            <a:r>
              <a:rPr lang="en-US" b="1" u="sng" dirty="0">
                <a:solidFill>
                  <a:schemeClr val="accent2">
                    <a:lumMod val="75000"/>
                  </a:schemeClr>
                </a:solidFill>
              </a:rPr>
              <a:t>Incident Documentation</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124095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1417638"/>
            <a:ext cx="8229600" cy="4525962"/>
          </a:xfrm>
        </p:spPr>
        <p:txBody>
          <a:bodyPr/>
          <a:lstStyle/>
          <a:p>
            <a:pPr>
              <a:lnSpc>
                <a:spcPct val="150000"/>
              </a:lnSpc>
            </a:pPr>
            <a:r>
              <a:rPr lang="en-US" sz="2000" dirty="0"/>
              <a:t>The incident response team should maintain records about the </a:t>
            </a:r>
            <a:r>
              <a:rPr lang="en-US" sz="2000" b="1" dirty="0"/>
              <a:t>status</a:t>
            </a:r>
            <a:r>
              <a:rPr lang="en-US" sz="2000" dirty="0"/>
              <a:t> of incidents using an </a:t>
            </a:r>
            <a:r>
              <a:rPr lang="en-US" sz="2000" b="1" dirty="0"/>
              <a:t>application or a database</a:t>
            </a:r>
            <a:r>
              <a:rPr lang="en-US" sz="2000" dirty="0"/>
              <a:t>, such as an issue tracking system. The issue tracking system should contain information on the following:</a:t>
            </a:r>
          </a:p>
          <a:p>
            <a:pPr lvl="1">
              <a:lnSpc>
                <a:spcPct val="150000"/>
              </a:lnSpc>
              <a:buFont typeface="Wingdings" panose="05000000000000000000" pitchFamily="2" charset="2"/>
              <a:buChar char="q"/>
            </a:pPr>
            <a:r>
              <a:rPr lang="en-US" sz="1400" dirty="0"/>
              <a:t>The current status of the incident (new, in progress, forwarded for investigation, resolved, etc.)</a:t>
            </a:r>
          </a:p>
          <a:p>
            <a:pPr lvl="1">
              <a:lnSpc>
                <a:spcPct val="150000"/>
              </a:lnSpc>
              <a:buFont typeface="Wingdings" panose="05000000000000000000" pitchFamily="2" charset="2"/>
              <a:buChar char="q"/>
            </a:pPr>
            <a:r>
              <a:rPr lang="en-US" sz="1400" dirty="0"/>
              <a:t>A summary of the incident</a:t>
            </a:r>
          </a:p>
          <a:p>
            <a:pPr lvl="1">
              <a:lnSpc>
                <a:spcPct val="150000"/>
              </a:lnSpc>
              <a:buFont typeface="Wingdings" panose="05000000000000000000" pitchFamily="2" charset="2"/>
              <a:buChar char="q"/>
            </a:pPr>
            <a:r>
              <a:rPr lang="en-US" sz="1400" dirty="0"/>
              <a:t>Indicators related to the incident</a:t>
            </a:r>
          </a:p>
          <a:p>
            <a:pPr lvl="1">
              <a:lnSpc>
                <a:spcPct val="150000"/>
              </a:lnSpc>
              <a:buFont typeface="Wingdings" panose="05000000000000000000" pitchFamily="2" charset="2"/>
              <a:buChar char="q"/>
            </a:pPr>
            <a:r>
              <a:rPr lang="en-US" sz="1400" dirty="0"/>
              <a:t>Other incidents related to this incident</a:t>
            </a:r>
          </a:p>
          <a:p>
            <a:pPr lvl="1">
              <a:lnSpc>
                <a:spcPct val="150000"/>
              </a:lnSpc>
              <a:buFont typeface="Wingdings" panose="05000000000000000000" pitchFamily="2" charset="2"/>
              <a:buChar char="q"/>
            </a:pPr>
            <a:r>
              <a:rPr lang="en-US" sz="1400" dirty="0"/>
              <a:t>Actions taken by all incident handlers on this incident</a:t>
            </a:r>
          </a:p>
          <a:p>
            <a:pPr lvl="1">
              <a:lnSpc>
                <a:spcPct val="150000"/>
              </a:lnSpc>
              <a:buFont typeface="Wingdings" panose="05000000000000000000" pitchFamily="2" charset="2"/>
              <a:buChar char="q"/>
            </a:pPr>
            <a:r>
              <a:rPr lang="en-US" sz="1400" dirty="0"/>
              <a:t>Chain of custody, if applicable</a:t>
            </a:r>
          </a:p>
          <a:p>
            <a:pPr lvl="1">
              <a:lnSpc>
                <a:spcPct val="150000"/>
              </a:lnSpc>
              <a:buFont typeface="Wingdings" panose="05000000000000000000" pitchFamily="2" charset="2"/>
              <a:buChar char="q"/>
            </a:pPr>
            <a:r>
              <a:rPr lang="en-US" sz="1400" dirty="0"/>
              <a:t>Impact assessments related to the incident</a:t>
            </a:r>
          </a:p>
          <a:p>
            <a:pPr lvl="1">
              <a:lnSpc>
                <a:spcPct val="150000"/>
              </a:lnSpc>
              <a:buFont typeface="Wingdings" panose="05000000000000000000" pitchFamily="2" charset="2"/>
              <a:buChar char="q"/>
            </a:pPr>
            <a:r>
              <a:rPr lang="en-US" sz="1400" dirty="0"/>
              <a:t>A list of evidence gathered during the incident investigation</a:t>
            </a:r>
            <a:endParaRPr lang="en-US" dirty="0"/>
          </a:p>
        </p:txBody>
      </p:sp>
      <p:sp>
        <p:nvSpPr>
          <p:cNvPr id="2" name="Title 1"/>
          <p:cNvSpPr>
            <a:spLocks noGrp="1"/>
          </p:cNvSpPr>
          <p:nvPr>
            <p:ph type="title"/>
          </p:nvPr>
        </p:nvSpPr>
        <p:spPr/>
        <p:txBody>
          <a:bodyPr/>
          <a:lstStyle/>
          <a:p>
            <a:r>
              <a:rPr lang="en-US" b="1" u="sng" dirty="0">
                <a:solidFill>
                  <a:schemeClr val="accent2">
                    <a:lumMod val="75000"/>
                  </a:schemeClr>
                </a:solidFill>
              </a:rPr>
              <a:t>Detection and Analysis: </a:t>
            </a:r>
            <a:br>
              <a:rPr lang="en-US" b="1" u="sng" dirty="0">
                <a:solidFill>
                  <a:schemeClr val="accent2">
                    <a:lumMod val="75000"/>
                  </a:schemeClr>
                </a:solidFill>
              </a:rPr>
            </a:br>
            <a:r>
              <a:rPr lang="en-US" b="1" u="sng" dirty="0">
                <a:solidFill>
                  <a:schemeClr val="accent2">
                    <a:lumMod val="75000"/>
                  </a:schemeClr>
                </a:solidFill>
              </a:rPr>
              <a:t>Incident Documentation…</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896825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lnSpc>
                <a:spcPct val="150000"/>
              </a:lnSpc>
            </a:pPr>
            <a:r>
              <a:rPr lang="en-US" sz="2400" dirty="0"/>
              <a:t>Evidence must be accounted for, from the time it is collected until the time it is submitted to the court.</a:t>
            </a:r>
          </a:p>
          <a:p>
            <a:pPr lvl="1" algn="just">
              <a:lnSpc>
                <a:spcPct val="150000"/>
              </a:lnSpc>
            </a:pPr>
            <a:r>
              <a:rPr lang="en-US" sz="2000" dirty="0"/>
              <a:t>Each piece of evidence must be under the control of one, identifiable person at all times.</a:t>
            </a:r>
          </a:p>
          <a:p>
            <a:pPr lvl="1" algn="just">
              <a:lnSpc>
                <a:spcPct val="150000"/>
              </a:lnSpc>
            </a:pPr>
            <a:r>
              <a:rPr lang="en-US" sz="2000" dirty="0"/>
              <a:t>A change in control of the evidence must be recorded.</a:t>
            </a:r>
          </a:p>
          <a:p>
            <a:pPr lvl="1" algn="just">
              <a:lnSpc>
                <a:spcPct val="150000"/>
              </a:lnSpc>
            </a:pPr>
            <a:r>
              <a:rPr lang="en-US" sz="2000" dirty="0"/>
              <a:t>Evidence in storage must be protected from contamination. (</a:t>
            </a:r>
            <a:r>
              <a:rPr lang="en-US" sz="2000" dirty="0" err="1"/>
              <a:t>ie</a:t>
            </a:r>
            <a:r>
              <a:rPr lang="en-US" sz="2000" dirty="0"/>
              <a:t>… sealed and secured)</a:t>
            </a:r>
          </a:p>
          <a:p>
            <a:pPr>
              <a:lnSpc>
                <a:spcPct val="150000"/>
              </a:lnSpc>
            </a:pPr>
            <a:endParaRPr lang="en-US" sz="2000" dirty="0"/>
          </a:p>
          <a:p>
            <a:endParaRPr lang="en-US" dirty="0"/>
          </a:p>
          <a:p>
            <a:endParaRPr lang="en-US" dirty="0"/>
          </a:p>
        </p:txBody>
      </p:sp>
      <p:sp>
        <p:nvSpPr>
          <p:cNvPr id="2" name="Title 1"/>
          <p:cNvSpPr>
            <a:spLocks noGrp="1"/>
          </p:cNvSpPr>
          <p:nvPr>
            <p:ph type="title"/>
          </p:nvPr>
        </p:nvSpPr>
        <p:spPr/>
        <p:txBody>
          <a:bodyPr/>
          <a:lstStyle/>
          <a:p>
            <a:r>
              <a:rPr lang="en-US" b="1" u="sng" dirty="0">
                <a:solidFill>
                  <a:schemeClr val="accent2">
                    <a:lumMod val="75000"/>
                  </a:schemeClr>
                </a:solidFill>
              </a:rPr>
              <a:t>Detection and Analysis: </a:t>
            </a:r>
            <a:br>
              <a:rPr lang="en-US" b="1" u="sng" dirty="0">
                <a:solidFill>
                  <a:schemeClr val="accent2">
                    <a:lumMod val="75000"/>
                  </a:schemeClr>
                </a:solidFill>
              </a:rPr>
            </a:br>
            <a:r>
              <a:rPr lang="en-US" b="1" u="sng" dirty="0">
                <a:solidFill>
                  <a:schemeClr val="accent2">
                    <a:lumMod val="75000"/>
                  </a:schemeClr>
                </a:solidFill>
              </a:rPr>
              <a:t>Chain of Custody</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690425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solidFill>
                  <a:schemeClr val="accent2">
                    <a:lumMod val="75000"/>
                  </a:schemeClr>
                </a:solidFill>
              </a:rPr>
              <a:t>Detection and Analysis: </a:t>
            </a:r>
            <a:br>
              <a:rPr lang="en-US" b="1" u="sng" dirty="0">
                <a:solidFill>
                  <a:schemeClr val="accent2">
                    <a:lumMod val="75000"/>
                  </a:schemeClr>
                </a:solidFill>
              </a:rPr>
            </a:br>
            <a:r>
              <a:rPr lang="en-US" b="1" u="sng" dirty="0">
                <a:solidFill>
                  <a:schemeClr val="accent2">
                    <a:lumMod val="75000"/>
                  </a:schemeClr>
                </a:solidFill>
              </a:rPr>
              <a:t>Chain of Custody…</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5" name="Picture 2" descr="http://tritechforensics.com/uploaded_files/images/products/b_a2d812d2875a55d36cd100feae9d34dbTAG-CC-EV-4X6_3X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027" y="1719699"/>
            <a:ext cx="8299036" cy="4587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2455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Discuss Incident Response Life Cycle?</a:t>
            </a:r>
          </a:p>
        </p:txBody>
      </p:sp>
      <p:sp>
        <p:nvSpPr>
          <p:cNvPr id="5" name="Title 1"/>
          <p:cNvSpPr>
            <a:spLocks noGrp="1"/>
          </p:cNvSpPr>
          <p:nvPr>
            <p:ph type="title"/>
          </p:nvPr>
        </p:nvSpPr>
        <p:spPr/>
        <p:txBody>
          <a:bodyPr/>
          <a:lstStyle/>
          <a:p>
            <a:r>
              <a:rPr lang="en-US" altLang="en-US" b="1" u="sng" dirty="0">
                <a:solidFill>
                  <a:schemeClr val="accent2">
                    <a:lumMod val="75000"/>
                  </a:schemeClr>
                </a:solidFill>
              </a:rPr>
              <a:t>Quick Review Question</a:t>
            </a:r>
          </a:p>
        </p:txBody>
      </p:sp>
      <p:sp>
        <p:nvSpPr>
          <p:cNvPr id="6" name="Footer Placeholder 5"/>
          <p:cNvSpPr>
            <a:spLocks noGrp="1"/>
          </p:cNvSpPr>
          <p:nvPr>
            <p:ph type="ftr" sz="quarter" idx="4294967295"/>
          </p:nvPr>
        </p:nvSpPr>
        <p:spPr>
          <a:xfrm>
            <a:off x="6248400" y="6623050"/>
            <a:ext cx="2895600" cy="234950"/>
          </a:xfrm>
          <a:prstGeom prst="rect">
            <a:avLst/>
          </a:prstGeom>
        </p:spPr>
        <p:txBody>
          <a:bodyPr/>
          <a:lstStyle/>
          <a:p>
            <a:pPr>
              <a:defRPr/>
            </a:pPr>
            <a:r>
              <a:rPr lang="en-GB" dirty="0"/>
              <a:t>Slide &lt;</a:t>
            </a:r>
            <a:fld id="{60672636-8966-4F88-89B7-C8590A9620D7}" type="slidenum">
              <a:rPr lang="en-GB" smtClean="0"/>
              <a:t>46</a:t>
            </a:fld>
            <a:r>
              <a:rPr lang="en-GB" dirty="0"/>
              <a:t>&gt; of 9</a:t>
            </a:r>
          </a:p>
        </p:txBody>
      </p:sp>
    </p:spTree>
    <p:extLst>
      <p:ext uri="{BB962C8B-B14F-4D97-AF65-F5344CB8AC3E}">
        <p14:creationId xmlns:p14="http://schemas.microsoft.com/office/powerpoint/2010/main" val="3023982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3821" y="1348695"/>
            <a:ext cx="8229600" cy="4525962"/>
          </a:xfrm>
        </p:spPr>
        <p:txBody>
          <a:bodyPr/>
          <a:lstStyle/>
          <a:p>
            <a:pPr>
              <a:lnSpc>
                <a:spcPct val="150000"/>
              </a:lnSpc>
            </a:pPr>
            <a:r>
              <a:rPr lang="en-US" sz="2000" dirty="0">
                <a:solidFill>
                  <a:srgbClr val="000000"/>
                </a:solidFill>
              </a:rPr>
              <a:t>Organizations must create, provision, and operate a formal incident response capability. </a:t>
            </a:r>
          </a:p>
          <a:p>
            <a:pPr>
              <a:lnSpc>
                <a:spcPct val="150000"/>
              </a:lnSpc>
            </a:pPr>
            <a:r>
              <a:rPr lang="en-US" sz="1600" b="1" dirty="0"/>
              <a:t>Establishing an incident response capability should include the following actions:</a:t>
            </a:r>
            <a:endParaRPr lang="en-US" sz="1600" dirty="0"/>
          </a:p>
          <a:p>
            <a:pPr>
              <a:lnSpc>
                <a:spcPct val="150000"/>
              </a:lnSpc>
            </a:pPr>
            <a:r>
              <a:rPr lang="en-US" sz="1600" dirty="0"/>
              <a:t>	Creating an incident response policy and plan</a:t>
            </a:r>
            <a:br>
              <a:rPr lang="en-US" sz="1600" dirty="0"/>
            </a:br>
            <a:r>
              <a:rPr lang="en-US" sz="1600" dirty="0"/>
              <a:t>	Developing procedures for performing incident handling and reporting</a:t>
            </a:r>
            <a:br>
              <a:rPr lang="en-US" sz="1600" dirty="0"/>
            </a:br>
            <a:r>
              <a:rPr lang="en-US" sz="1600" dirty="0"/>
              <a:t>	Setting guidelines for communicating with outside parties regarding incidents</a:t>
            </a:r>
            <a:br>
              <a:rPr lang="en-US" sz="1600" dirty="0"/>
            </a:br>
            <a:r>
              <a:rPr lang="en-US" sz="1600" dirty="0"/>
              <a:t>	Selecting a team structure and staffing model</a:t>
            </a:r>
            <a:br>
              <a:rPr lang="en-US" sz="1600" dirty="0"/>
            </a:br>
            <a:r>
              <a:rPr lang="en-US" sz="1600" dirty="0"/>
              <a:t>	Establishing relationships and lines of communication between the incident 	response team and other groups, both internal (e.g., legal department) and external 	(e.g., law enforcement agencies)</a:t>
            </a:r>
            <a:br>
              <a:rPr lang="en-US" sz="1600" dirty="0"/>
            </a:br>
            <a:r>
              <a:rPr lang="en-US" sz="1600" dirty="0"/>
              <a:t>	Determining what services the incident response team should provide</a:t>
            </a:r>
          </a:p>
          <a:p>
            <a:pPr>
              <a:lnSpc>
                <a:spcPct val="150000"/>
              </a:lnSpc>
            </a:pPr>
            <a:r>
              <a:rPr lang="en-US" sz="1600" dirty="0"/>
              <a:t>	Staffing and training the incident response team</a:t>
            </a:r>
            <a:endParaRPr lang="en-US" sz="2000" dirty="0"/>
          </a:p>
          <a:p>
            <a:endParaRPr lang="en-US" dirty="0"/>
          </a:p>
        </p:txBody>
      </p:sp>
      <p:sp>
        <p:nvSpPr>
          <p:cNvPr id="6" name="Footer Placeholder 5"/>
          <p:cNvSpPr>
            <a:spLocks noGrp="1"/>
          </p:cNvSpPr>
          <p:nvPr>
            <p:ph type="ftr" sz="quarter" idx="4294967295"/>
          </p:nvPr>
        </p:nvSpPr>
        <p:spPr>
          <a:xfrm>
            <a:off x="6248400" y="6623050"/>
            <a:ext cx="2895600" cy="234950"/>
          </a:xfrm>
          <a:prstGeom prst="rect">
            <a:avLst/>
          </a:prstGeom>
        </p:spPr>
        <p:txBody>
          <a:bodyPr/>
          <a:lstStyle/>
          <a:p>
            <a:pPr>
              <a:defRPr/>
            </a:pPr>
            <a:r>
              <a:rPr lang="en-GB" dirty="0"/>
              <a:t>Slide &lt;</a:t>
            </a:r>
            <a:fld id="{D8B3731F-833B-4BB7-B461-B1ACCF0FFD5D}" type="slidenum">
              <a:rPr lang="en-GB" smtClean="0"/>
              <a:t>47</a:t>
            </a:fld>
            <a:r>
              <a:rPr lang="en-GB" dirty="0"/>
              <a:t>&gt; of 9</a:t>
            </a:r>
          </a:p>
        </p:txBody>
      </p:sp>
      <p:sp>
        <p:nvSpPr>
          <p:cNvPr id="5" name="Text Box 2"/>
          <p:cNvSpPr txBox="1">
            <a:spLocks noChangeArrowheads="1"/>
          </p:cNvSpPr>
          <p:nvPr/>
        </p:nvSpPr>
        <p:spPr bwMode="auto">
          <a:xfrm>
            <a:off x="264465" y="411163"/>
            <a:ext cx="769095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sz="3600" b="1" u="sng" dirty="0">
                <a:solidFill>
                  <a:schemeClr val="accent2">
                    <a:lumMod val="75000"/>
                  </a:schemeClr>
                </a:solidFill>
                <a:latin typeface="Century Gothic" panose="020B0502020202020204" pitchFamily="34" charset="0"/>
                <a:ea typeface="新細明體" pitchFamily="18" charset="-120"/>
              </a:rPr>
              <a:t>Summary of Main Teaching Points</a:t>
            </a:r>
            <a:endParaRPr lang="en-US" altLang="zh-TW" sz="3600" u="sng" dirty="0">
              <a:solidFill>
                <a:schemeClr val="accent2">
                  <a:lumMod val="75000"/>
                </a:schemeClr>
              </a:solidFill>
              <a:latin typeface="Century Gothic" panose="020B0502020202020204" pitchFamily="34" charset="0"/>
              <a:ea typeface="新細明體" pitchFamily="18" charset="-120"/>
            </a:endParaRPr>
          </a:p>
        </p:txBody>
      </p:sp>
    </p:spTree>
    <p:extLst>
      <p:ext uri="{BB962C8B-B14F-4D97-AF65-F5344CB8AC3E}">
        <p14:creationId xmlns:p14="http://schemas.microsoft.com/office/powerpoint/2010/main" val="3602882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Grp="1" noChangeArrowheads="1"/>
          </p:cNvSpPr>
          <p:nvPr>
            <p:ph type="title"/>
          </p:nvPr>
        </p:nvSpPr>
        <p:spPr bwMode="auto">
          <a:xfrm>
            <a:off x="593095" y="522972"/>
            <a:ext cx="68275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TW" b="1" u="sng" dirty="0">
                <a:solidFill>
                  <a:schemeClr val="accent2">
                    <a:lumMod val="75000"/>
                  </a:schemeClr>
                </a:solidFill>
                <a:latin typeface="Century Gothic" panose="020B0502020202020204" pitchFamily="34" charset="0"/>
                <a:ea typeface="新細明體" pitchFamily="18" charset="-120"/>
              </a:rPr>
              <a:t>Question and Answer Session</a:t>
            </a:r>
            <a:endParaRPr lang="en-US" altLang="zh-TW" u="sng" dirty="0">
              <a:solidFill>
                <a:schemeClr val="accent2">
                  <a:lumMod val="75000"/>
                </a:schemeClr>
              </a:solidFill>
              <a:latin typeface="Century Gothic" panose="020B0502020202020204" pitchFamily="34" charset="0"/>
              <a:ea typeface="新細明體" pitchFamily="18" charset="-12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pPr>
              <a:defRPr/>
            </a:pPr>
            <a:r>
              <a:rPr lang="en-GB" dirty="0"/>
              <a:t>Slide &lt;</a:t>
            </a:r>
            <a:fld id="{4974D69B-ECCE-4811-8989-FF867138428C}" type="slidenum">
              <a:rPr lang="en-GB" smtClean="0"/>
              <a:t>48</a:t>
            </a:fld>
            <a:r>
              <a:rPr lang="en-GB" dirty="0"/>
              <a:t>&gt; of 9</a:t>
            </a:r>
          </a:p>
        </p:txBody>
      </p:sp>
      <p:sp>
        <p:nvSpPr>
          <p:cNvPr id="7" name="Text Box 2"/>
          <p:cNvSpPr txBox="1">
            <a:spLocks noChangeArrowheads="1"/>
          </p:cNvSpPr>
          <p:nvPr/>
        </p:nvSpPr>
        <p:spPr bwMode="auto">
          <a:xfrm>
            <a:off x="2590800" y="2286000"/>
            <a:ext cx="49688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zh-TW" sz="9600" dirty="0">
                <a:ea typeface="新細明體" pitchFamily="18" charset="-120"/>
              </a:rPr>
              <a:t>Q &amp; A</a:t>
            </a:r>
          </a:p>
        </p:txBody>
      </p:sp>
    </p:spTree>
    <p:extLst>
      <p:ext uri="{BB962C8B-B14F-4D97-AF65-F5344CB8AC3E}">
        <p14:creationId xmlns:p14="http://schemas.microsoft.com/office/powerpoint/2010/main" val="1087130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85750" indent="-285750" algn="just">
              <a:lnSpc>
                <a:spcPct val="200000"/>
              </a:lnSpc>
              <a:buFont typeface="Arial" pitchFamily="34" charset="0"/>
              <a:buChar char="•"/>
            </a:pPr>
            <a:r>
              <a:rPr lang="en-US" sz="1800" b="1" dirty="0">
                <a:solidFill>
                  <a:srgbClr val="FF0000"/>
                </a:solidFill>
              </a:rPr>
              <a:t>An Incident </a:t>
            </a:r>
            <a:r>
              <a:rPr lang="en-US" sz="1800" dirty="0"/>
              <a:t>is any anomaly that violates an organization's security policy.</a:t>
            </a:r>
          </a:p>
          <a:p>
            <a:pPr marL="285750" indent="-285750" algn="just">
              <a:lnSpc>
                <a:spcPct val="200000"/>
              </a:lnSpc>
              <a:buFont typeface="Arial" pitchFamily="34" charset="0"/>
              <a:buChar char="•"/>
            </a:pPr>
            <a:r>
              <a:rPr lang="en-US" sz="1800" b="1" dirty="0">
                <a:solidFill>
                  <a:srgbClr val="0070C0"/>
                </a:solidFill>
              </a:rPr>
              <a:t>Incident Response </a:t>
            </a:r>
            <a:r>
              <a:rPr lang="en-US" sz="1800" dirty="0"/>
              <a:t>is the timely marshalling (arrangement)  of appropriate resources in response to a reported incident or anomaly.</a:t>
            </a:r>
          </a:p>
          <a:p>
            <a:pPr marL="285750" indent="-285750" algn="just">
              <a:lnSpc>
                <a:spcPct val="200000"/>
              </a:lnSpc>
              <a:buFont typeface="Arial" pitchFamily="34" charset="0"/>
              <a:buChar char="•"/>
            </a:pPr>
            <a:r>
              <a:rPr lang="en-US" sz="1800" b="1" dirty="0">
                <a:solidFill>
                  <a:srgbClr val="FFC000"/>
                </a:solidFill>
              </a:rPr>
              <a:t>Forensics</a:t>
            </a:r>
            <a:r>
              <a:rPr lang="en-US" sz="1800" b="1" dirty="0">
                <a:solidFill>
                  <a:srgbClr val="00B050"/>
                </a:solidFill>
              </a:rPr>
              <a:t> </a:t>
            </a:r>
            <a:r>
              <a:rPr lang="en-US" sz="1800" dirty="0"/>
              <a:t>is the application of scientific knowledge to legal problems.</a:t>
            </a:r>
          </a:p>
          <a:p>
            <a:pPr marL="285750" indent="-285750" algn="just">
              <a:lnSpc>
                <a:spcPct val="200000"/>
              </a:lnSpc>
              <a:buFont typeface="Arial" pitchFamily="34" charset="0"/>
              <a:buChar char="•"/>
            </a:pPr>
            <a:r>
              <a:rPr lang="en-US" sz="1800" b="1" dirty="0">
                <a:solidFill>
                  <a:srgbClr val="00B050"/>
                </a:solidFill>
              </a:rPr>
              <a:t>Computer Forensics </a:t>
            </a:r>
            <a:r>
              <a:rPr lang="en-US" sz="1800" dirty="0"/>
              <a:t>is the application of scientific knowledge to legal problems involving computer related evidence.</a:t>
            </a:r>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Fundamental Concepts</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485891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16192" y="1697038"/>
            <a:ext cx="3180008" cy="4525962"/>
          </a:xfrm>
        </p:spPr>
        <p:txBody>
          <a:bodyPr/>
          <a:lstStyle/>
          <a:p>
            <a:pPr marL="285750" indent="-285750" algn="just">
              <a:lnSpc>
                <a:spcPct val="200000"/>
              </a:lnSpc>
              <a:buFont typeface="Arial" pitchFamily="34" charset="0"/>
              <a:buChar char="•"/>
            </a:pPr>
            <a:r>
              <a:rPr lang="en-US" b="1" dirty="0">
                <a:latin typeface="Century Gothic" panose="020B0502020202020204" pitchFamily="34" charset="0"/>
                <a:ea typeface="新細明體" pitchFamily="18" charset="-120"/>
              </a:rPr>
              <a:t>REACT</a:t>
            </a:r>
          </a:p>
          <a:p>
            <a:pPr marL="285750" indent="-285750" algn="just">
              <a:lnSpc>
                <a:spcPct val="200000"/>
              </a:lnSpc>
              <a:buFont typeface="Arial" pitchFamily="34" charset="0"/>
              <a:buChar char="•"/>
            </a:pPr>
            <a:r>
              <a:rPr lang="en-US" b="1" dirty="0">
                <a:latin typeface="Century Gothic" panose="020B0502020202020204" pitchFamily="34" charset="0"/>
                <a:ea typeface="新細明體" pitchFamily="18" charset="-120"/>
              </a:rPr>
              <a:t>RESPOND</a:t>
            </a:r>
          </a:p>
          <a:p>
            <a:pPr marL="285750" indent="-285750" algn="just">
              <a:lnSpc>
                <a:spcPct val="200000"/>
              </a:lnSpc>
              <a:buFont typeface="Arial" pitchFamily="34" charset="0"/>
              <a:buChar char="•"/>
            </a:pPr>
            <a:r>
              <a:rPr lang="en-US" b="1" dirty="0">
                <a:latin typeface="Century Gothic" panose="020B0502020202020204" pitchFamily="34" charset="0"/>
                <a:ea typeface="新細明體" pitchFamily="18" charset="-120"/>
              </a:rPr>
              <a:t>RECOVER</a:t>
            </a:r>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Fundamental Concepts</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pic>
        <p:nvPicPr>
          <p:cNvPr id="1026" name="Picture 2" descr="https://digifors.cs.up.ac.za/media/services/detective-311684_960_720_o4icnf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696" y="1951563"/>
            <a:ext cx="2834154" cy="401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287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8"/>
            <a:ext cx="8229600" cy="4046939"/>
          </a:xfrm>
        </p:spPr>
        <p:txBody>
          <a:bodyPr/>
          <a:lstStyle/>
          <a:p>
            <a:pPr marL="685800" lvl="1" algn="just">
              <a:lnSpc>
                <a:spcPct val="150000"/>
              </a:lnSpc>
              <a:buFont typeface="Arial" pitchFamily="34" charset="0"/>
              <a:buChar char="•"/>
            </a:pPr>
            <a:r>
              <a:rPr lang="en-US" b="1" u="sng" dirty="0">
                <a:solidFill>
                  <a:srgbClr val="FF0000"/>
                </a:solidFill>
              </a:rPr>
              <a:t>R</a:t>
            </a:r>
            <a:r>
              <a:rPr lang="en-US" dirty="0"/>
              <a:t>eview policy and procedures  </a:t>
            </a:r>
          </a:p>
          <a:p>
            <a:pPr marL="685800" lvl="1" algn="just">
              <a:lnSpc>
                <a:spcPct val="150000"/>
              </a:lnSpc>
              <a:buFont typeface="Arial" pitchFamily="34" charset="0"/>
              <a:buChar char="•"/>
            </a:pPr>
            <a:r>
              <a:rPr lang="en-US" b="1" u="sng" dirty="0">
                <a:solidFill>
                  <a:srgbClr val="FF0000"/>
                </a:solidFill>
              </a:rPr>
              <a:t>E</a:t>
            </a:r>
            <a:r>
              <a:rPr lang="en-US" dirty="0"/>
              <a:t>valuate the situation  </a:t>
            </a:r>
          </a:p>
          <a:p>
            <a:pPr marL="685800" lvl="1" algn="just">
              <a:lnSpc>
                <a:spcPct val="150000"/>
              </a:lnSpc>
              <a:buFont typeface="Arial" pitchFamily="34" charset="0"/>
              <a:buChar char="•"/>
            </a:pPr>
            <a:r>
              <a:rPr lang="en-US" b="1" u="sng" dirty="0">
                <a:solidFill>
                  <a:srgbClr val="FF0000"/>
                </a:solidFill>
              </a:rPr>
              <a:t>A</a:t>
            </a:r>
            <a:r>
              <a:rPr lang="en-US" dirty="0"/>
              <a:t>void panic  </a:t>
            </a:r>
          </a:p>
          <a:p>
            <a:pPr marL="685800" lvl="1" algn="just">
              <a:lnSpc>
                <a:spcPct val="150000"/>
              </a:lnSpc>
              <a:buFont typeface="Arial" pitchFamily="34" charset="0"/>
              <a:buChar char="•"/>
            </a:pPr>
            <a:r>
              <a:rPr lang="en-US" b="1" u="sng" dirty="0">
                <a:solidFill>
                  <a:srgbClr val="FF0000"/>
                </a:solidFill>
              </a:rPr>
              <a:t>C</a:t>
            </a:r>
            <a:r>
              <a:rPr lang="en-US" dirty="0"/>
              <a:t>ollect information  </a:t>
            </a:r>
          </a:p>
          <a:p>
            <a:pPr marL="685800" lvl="1" algn="just">
              <a:lnSpc>
                <a:spcPct val="150000"/>
              </a:lnSpc>
              <a:buFont typeface="Arial" pitchFamily="34" charset="0"/>
              <a:buChar char="•"/>
            </a:pPr>
            <a:r>
              <a:rPr lang="en-US" b="1" u="sng" dirty="0">
                <a:solidFill>
                  <a:srgbClr val="FF0000"/>
                </a:solidFill>
              </a:rPr>
              <a:t>T</a:t>
            </a:r>
            <a:r>
              <a:rPr lang="en-US" dirty="0"/>
              <a:t>ake appropriate action</a:t>
            </a:r>
            <a:endParaRPr lang="en-US" sz="4800" dirty="0"/>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REACT</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3822531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75" y="1722796"/>
            <a:ext cx="8229600" cy="4562094"/>
          </a:xfrm>
        </p:spPr>
        <p:txBody>
          <a:bodyPr/>
          <a:lstStyle/>
          <a:p>
            <a:pPr marL="685800" lvl="1" algn="just">
              <a:lnSpc>
                <a:spcPct val="150000"/>
              </a:lnSpc>
              <a:buFont typeface="Arial" pitchFamily="34" charset="0"/>
              <a:buChar char="•"/>
            </a:pPr>
            <a:r>
              <a:rPr lang="en-US" sz="2400" b="1" u="sng" dirty="0">
                <a:solidFill>
                  <a:srgbClr val="FFC000"/>
                </a:solidFill>
              </a:rPr>
              <a:t>R</a:t>
            </a:r>
            <a:r>
              <a:rPr lang="en-US" sz="2400" dirty="0"/>
              <a:t>equest information  </a:t>
            </a:r>
          </a:p>
          <a:p>
            <a:pPr marL="685800" lvl="1" algn="just">
              <a:lnSpc>
                <a:spcPct val="150000"/>
              </a:lnSpc>
              <a:buFont typeface="Arial" pitchFamily="34" charset="0"/>
              <a:buChar char="•"/>
            </a:pPr>
            <a:r>
              <a:rPr lang="en-US" sz="2400" b="1" u="sng" dirty="0">
                <a:solidFill>
                  <a:srgbClr val="FFC000"/>
                </a:solidFill>
              </a:rPr>
              <a:t>E</a:t>
            </a:r>
            <a:r>
              <a:rPr lang="en-US" sz="2400" dirty="0"/>
              <a:t>valuate the situation </a:t>
            </a:r>
          </a:p>
          <a:p>
            <a:pPr marL="685800" lvl="1" algn="just">
              <a:lnSpc>
                <a:spcPct val="150000"/>
              </a:lnSpc>
              <a:buFont typeface="Arial" pitchFamily="34" charset="0"/>
              <a:buChar char="•"/>
            </a:pPr>
            <a:r>
              <a:rPr lang="en-US" sz="2400" b="1" u="sng" dirty="0">
                <a:solidFill>
                  <a:srgbClr val="FFC000"/>
                </a:solidFill>
              </a:rPr>
              <a:t>S</a:t>
            </a:r>
            <a:r>
              <a:rPr lang="en-US" sz="2400" dirty="0"/>
              <a:t>top the “attack” and Secure the “crime scene”  </a:t>
            </a:r>
          </a:p>
          <a:p>
            <a:pPr marL="685800" lvl="1" algn="just">
              <a:lnSpc>
                <a:spcPct val="150000"/>
              </a:lnSpc>
              <a:buFont typeface="Arial" pitchFamily="34" charset="0"/>
              <a:buChar char="•"/>
            </a:pPr>
            <a:r>
              <a:rPr lang="en-US" sz="2400" b="1" u="sng" dirty="0">
                <a:solidFill>
                  <a:srgbClr val="FFC000"/>
                </a:solidFill>
              </a:rPr>
              <a:t>P</a:t>
            </a:r>
            <a:r>
              <a:rPr lang="en-US" sz="2400" dirty="0"/>
              <a:t>reserve evidence  </a:t>
            </a:r>
          </a:p>
          <a:p>
            <a:pPr marL="685800" lvl="1" algn="just">
              <a:lnSpc>
                <a:spcPct val="150000"/>
              </a:lnSpc>
              <a:buFont typeface="Arial" pitchFamily="34" charset="0"/>
              <a:buChar char="•"/>
            </a:pPr>
            <a:r>
              <a:rPr lang="en-US" sz="2400" b="1" u="sng" dirty="0">
                <a:solidFill>
                  <a:srgbClr val="FFC000"/>
                </a:solidFill>
              </a:rPr>
              <a:t>O</a:t>
            </a:r>
            <a:r>
              <a:rPr lang="en-US" sz="2400" dirty="0"/>
              <a:t>rganize forensic examination  </a:t>
            </a:r>
          </a:p>
          <a:p>
            <a:pPr marL="685800" lvl="1" algn="just">
              <a:lnSpc>
                <a:spcPct val="150000"/>
              </a:lnSpc>
              <a:buFont typeface="Arial" pitchFamily="34" charset="0"/>
              <a:buChar char="•"/>
            </a:pPr>
            <a:r>
              <a:rPr lang="en-US" sz="2400" b="1" u="sng" dirty="0">
                <a:solidFill>
                  <a:srgbClr val="FFC000"/>
                </a:solidFill>
              </a:rPr>
              <a:t>N</a:t>
            </a:r>
            <a:r>
              <a:rPr lang="en-US" sz="2400" dirty="0"/>
              <a:t>ote findings  </a:t>
            </a:r>
          </a:p>
          <a:p>
            <a:pPr marL="685800" lvl="1" algn="just">
              <a:lnSpc>
                <a:spcPct val="150000"/>
              </a:lnSpc>
              <a:buFont typeface="Arial" pitchFamily="34" charset="0"/>
              <a:buChar char="•"/>
            </a:pPr>
            <a:r>
              <a:rPr lang="en-US" sz="2400" b="1" u="sng" dirty="0">
                <a:solidFill>
                  <a:srgbClr val="FFC000"/>
                </a:solidFill>
              </a:rPr>
              <a:t>D</a:t>
            </a:r>
            <a:r>
              <a:rPr lang="en-US" sz="2400" dirty="0"/>
              <a:t>etermine cause(s)</a:t>
            </a:r>
            <a:endParaRPr lang="en-US" sz="4400" dirty="0"/>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RESPOND</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2123793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697038"/>
            <a:ext cx="8229600" cy="4420427"/>
          </a:xfrm>
        </p:spPr>
        <p:txBody>
          <a:bodyPr/>
          <a:lstStyle/>
          <a:p>
            <a:pPr marL="685800" lvl="1" algn="just">
              <a:lnSpc>
                <a:spcPct val="150000"/>
              </a:lnSpc>
              <a:buFont typeface="Arial" pitchFamily="34" charset="0"/>
              <a:buChar char="•"/>
            </a:pPr>
            <a:r>
              <a:rPr lang="en-US" sz="2400" b="1" u="sng" dirty="0">
                <a:solidFill>
                  <a:srgbClr val="00B050"/>
                </a:solidFill>
              </a:rPr>
              <a:t>R</a:t>
            </a:r>
            <a:r>
              <a:rPr lang="en-US" sz="2400" dirty="0"/>
              <a:t>aise security expectations  </a:t>
            </a:r>
          </a:p>
          <a:p>
            <a:pPr marL="685800" lvl="1" algn="just">
              <a:lnSpc>
                <a:spcPct val="150000"/>
              </a:lnSpc>
              <a:buFont typeface="Arial" pitchFamily="34" charset="0"/>
              <a:buChar char="•"/>
            </a:pPr>
            <a:r>
              <a:rPr lang="en-US" sz="2400" b="1" u="sng" dirty="0">
                <a:solidFill>
                  <a:srgbClr val="00B050"/>
                </a:solidFill>
              </a:rPr>
              <a:t>E</a:t>
            </a:r>
            <a:r>
              <a:rPr lang="en-US" sz="2400" dirty="0"/>
              <a:t>valuate current security posture  </a:t>
            </a:r>
          </a:p>
          <a:p>
            <a:pPr marL="685800" lvl="1" algn="just">
              <a:lnSpc>
                <a:spcPct val="150000"/>
              </a:lnSpc>
              <a:buFont typeface="Arial" pitchFamily="34" charset="0"/>
              <a:buChar char="•"/>
            </a:pPr>
            <a:r>
              <a:rPr lang="en-US" sz="2400" b="1" u="sng" dirty="0">
                <a:solidFill>
                  <a:srgbClr val="00B050"/>
                </a:solidFill>
              </a:rPr>
              <a:t>C</a:t>
            </a:r>
            <a:r>
              <a:rPr lang="en-US" sz="2400" dirty="0"/>
              <a:t>reate implementation plan  </a:t>
            </a:r>
          </a:p>
          <a:p>
            <a:pPr marL="685800" lvl="1" algn="just">
              <a:lnSpc>
                <a:spcPct val="150000"/>
              </a:lnSpc>
              <a:buFont typeface="Arial" pitchFamily="34" charset="0"/>
              <a:buChar char="•"/>
            </a:pPr>
            <a:r>
              <a:rPr lang="en-US" sz="2400" b="1" u="sng" dirty="0">
                <a:solidFill>
                  <a:srgbClr val="00B050"/>
                </a:solidFill>
              </a:rPr>
              <a:t>O</a:t>
            </a:r>
            <a:r>
              <a:rPr lang="en-US" sz="2400" dirty="0"/>
              <a:t>rder it to be done  </a:t>
            </a:r>
          </a:p>
          <a:p>
            <a:pPr marL="685800" lvl="1" algn="just">
              <a:lnSpc>
                <a:spcPct val="150000"/>
              </a:lnSpc>
              <a:buFont typeface="Arial" pitchFamily="34" charset="0"/>
              <a:buChar char="•"/>
            </a:pPr>
            <a:r>
              <a:rPr lang="en-US" sz="2400" b="1" u="sng" dirty="0">
                <a:solidFill>
                  <a:srgbClr val="00B050"/>
                </a:solidFill>
              </a:rPr>
              <a:t>V</a:t>
            </a:r>
            <a:r>
              <a:rPr lang="en-US" sz="2400" dirty="0"/>
              <a:t>alidate the implementation  </a:t>
            </a:r>
          </a:p>
          <a:p>
            <a:pPr marL="685800" lvl="1" algn="just">
              <a:lnSpc>
                <a:spcPct val="150000"/>
              </a:lnSpc>
              <a:buFont typeface="Arial" pitchFamily="34" charset="0"/>
              <a:buChar char="•"/>
            </a:pPr>
            <a:r>
              <a:rPr lang="en-US" sz="2400" b="1" u="sng" dirty="0">
                <a:solidFill>
                  <a:srgbClr val="00B050"/>
                </a:solidFill>
              </a:rPr>
              <a:t>E</a:t>
            </a:r>
            <a:r>
              <a:rPr lang="en-US" sz="2400" dirty="0"/>
              <a:t>xpect the unexpected  </a:t>
            </a:r>
          </a:p>
          <a:p>
            <a:pPr marL="685800" lvl="1" algn="just">
              <a:lnSpc>
                <a:spcPct val="150000"/>
              </a:lnSpc>
              <a:buFont typeface="Arial" pitchFamily="34" charset="0"/>
              <a:buChar char="•"/>
            </a:pPr>
            <a:r>
              <a:rPr lang="en-US" sz="2400" b="1" u="sng" dirty="0">
                <a:solidFill>
                  <a:srgbClr val="00B050"/>
                </a:solidFill>
              </a:rPr>
              <a:t>R</a:t>
            </a:r>
            <a:r>
              <a:rPr lang="en-US" sz="2400" dirty="0"/>
              <a:t>ECOVER on a regular basis</a:t>
            </a:r>
            <a:endParaRPr lang="en-US" sz="4000" dirty="0"/>
          </a:p>
        </p:txBody>
      </p:sp>
      <p:sp>
        <p:nvSpPr>
          <p:cNvPr id="2" name="Title 1"/>
          <p:cNvSpPr>
            <a:spLocks noGrp="1"/>
          </p:cNvSpPr>
          <p:nvPr>
            <p:ph type="title"/>
          </p:nvPr>
        </p:nvSpPr>
        <p:spPr/>
        <p:txBody>
          <a:bodyPr/>
          <a:lstStyle/>
          <a:p>
            <a:r>
              <a:rPr lang="en-US" altLang="zh-TW" b="1" u="sng" dirty="0">
                <a:solidFill>
                  <a:schemeClr val="accent2">
                    <a:lumMod val="75000"/>
                  </a:schemeClr>
                </a:solidFill>
                <a:latin typeface="Century Gothic" panose="020B0502020202020204" pitchFamily="34" charset="0"/>
                <a:ea typeface="新細明體" pitchFamily="18" charset="-120"/>
              </a:rPr>
              <a:t>RECOVER</a:t>
            </a:r>
            <a:endParaRPr lang="en-US"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&lt;#&gt; of 9</a:t>
            </a:r>
            <a:endParaRPr lang="en-GB" dirty="0"/>
          </a:p>
        </p:txBody>
      </p:sp>
    </p:spTree>
    <p:extLst>
      <p:ext uri="{BB962C8B-B14F-4D97-AF65-F5344CB8AC3E}">
        <p14:creationId xmlns:p14="http://schemas.microsoft.com/office/powerpoint/2010/main" val="4086578557"/>
      </p:ext>
    </p:extLst>
  </p:cSld>
  <p:clrMapOvr>
    <a:masterClrMapping/>
  </p:clrMapOvr>
</p:sld>
</file>

<file path=ppt/theme/theme1.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D7E62D-3B65-4D14-9643-514BB9F11F7F}"/>
</file>

<file path=customXml/itemProps2.xml><?xml version="1.0" encoding="utf-8"?>
<ds:datastoreItem xmlns:ds="http://schemas.openxmlformats.org/officeDocument/2006/customXml" ds:itemID="{6A4E1DE9-B00F-4C5F-A23F-37800F0AAFCE}"/>
</file>

<file path=customXml/itemProps3.xml><?xml version="1.0" encoding="utf-8"?>
<ds:datastoreItem xmlns:ds="http://schemas.openxmlformats.org/officeDocument/2006/customXml" ds:itemID="{700F6D96-606D-450A-BE55-A331E7E76DE3}"/>
</file>

<file path=docProps/app.xml><?xml version="1.0" encoding="utf-8"?>
<Properties xmlns="http://schemas.openxmlformats.org/officeDocument/2006/extended-properties" xmlns:vt="http://schemas.openxmlformats.org/officeDocument/2006/docPropsVTypes">
  <Template>Theme1</Template>
  <TotalTime>4943</TotalTime>
  <Words>9470</Words>
  <Application>Microsoft Office PowerPoint</Application>
  <PresentationFormat>On-screen Show (4:3)</PresentationFormat>
  <Paragraphs>445</Paragraphs>
  <Slides>48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Century Gothic</vt:lpstr>
      <vt:lpstr>Montserrat</vt:lpstr>
      <vt:lpstr>PT Sans</vt:lpstr>
      <vt:lpstr>Wingdings</vt:lpstr>
      <vt:lpstr>Theme1</vt:lpstr>
      <vt:lpstr>Digital Security and Forensics AICT006-4-2-DSF Version 2</vt:lpstr>
      <vt:lpstr>PowerPoint Presentation</vt:lpstr>
      <vt:lpstr>Incident Respond</vt:lpstr>
      <vt:lpstr>Incident Respond (Cont’d)</vt:lpstr>
      <vt:lpstr>Fundamental Concepts</vt:lpstr>
      <vt:lpstr>Fundamental Concepts</vt:lpstr>
      <vt:lpstr>REACT</vt:lpstr>
      <vt:lpstr>RESPOND</vt:lpstr>
      <vt:lpstr>RECOVER</vt:lpstr>
      <vt:lpstr>Who Can Help Respond to An Incident?</vt:lpstr>
      <vt:lpstr>What are the main elements of an incident response team?</vt:lpstr>
      <vt:lpstr>What are the main elements of an incident response team? (Cont’d)</vt:lpstr>
      <vt:lpstr>What are the main elements of an incident response team? (Cont’d)</vt:lpstr>
      <vt:lpstr>What are the main elements of an incident response team? (Cont’d)</vt:lpstr>
      <vt:lpstr>What are the main elements of an incident response team? (Cont’d)</vt:lpstr>
      <vt:lpstr>Common Incident Type</vt:lpstr>
      <vt:lpstr>Comparing Different Types of Cyber Security Incident</vt:lpstr>
      <vt:lpstr>Incident Response Phases (Life Cycle)</vt:lpstr>
      <vt:lpstr>Preparation</vt:lpstr>
      <vt:lpstr>Preparation: Preparing to Handle Incidents</vt:lpstr>
      <vt:lpstr>Preparation: Preparing to Handle Incidents</vt:lpstr>
      <vt:lpstr>Detection and Analysis</vt:lpstr>
      <vt:lpstr>Detection and Analysis:  Attack Vectors</vt:lpstr>
      <vt:lpstr>Common Attack Vectors </vt:lpstr>
      <vt:lpstr>Common Attack Vectors </vt:lpstr>
      <vt:lpstr>Common Attack Vectors </vt:lpstr>
      <vt:lpstr>Detection and Analysis:  Signs of an Incident</vt:lpstr>
      <vt:lpstr>Detection and Analysis:  Signs of an Incident</vt:lpstr>
      <vt:lpstr>Detection and Analysis:  Signs of an Incident</vt:lpstr>
      <vt:lpstr>Detection and Analysis:  Signs of an Incident</vt:lpstr>
      <vt:lpstr>Detection and Analysis:  Incident Analysis</vt:lpstr>
      <vt:lpstr>Incident Response Phases (Life Cycle)</vt:lpstr>
      <vt:lpstr>Containment, Eradication and Recovery:  Choosing a Containment Strategy</vt:lpstr>
      <vt:lpstr>Containment, Eradication and Recovery:  Evidence Gathering and Handling</vt:lpstr>
      <vt:lpstr>Containment, Eradication and Recovery:  Identifying the Attacking Hosts </vt:lpstr>
      <vt:lpstr>Containment, Eradication and Recovery:  Eradication and Recovery</vt:lpstr>
      <vt:lpstr>Containment, Eradication and Recovery:  Eradication and Recovery… </vt:lpstr>
      <vt:lpstr>Incident Response Phases (Life Cycle)</vt:lpstr>
      <vt:lpstr>Post-Incident: Lessons Learned </vt:lpstr>
      <vt:lpstr>Incident Handling Checklist</vt:lpstr>
      <vt:lpstr>PowerPoint Presentation</vt:lpstr>
      <vt:lpstr>Detection and Analysis:  Incident Documentation</vt:lpstr>
      <vt:lpstr>Detection and Analysis:  Incident Documentation…</vt:lpstr>
      <vt:lpstr>Detection and Analysis:  Chain of Custody</vt:lpstr>
      <vt:lpstr>Detection and Analysis:  Chain of Custody…</vt:lpstr>
      <vt:lpstr>Quick Review Question</vt:lpstr>
      <vt:lpstr>PowerPoint Presentation</vt:lpstr>
      <vt:lpstr>Question and Answer Session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 and Forensic Technologies</dc:title>
  <dc:creator>yusnine</dc:creator>
  <cp:lastModifiedBy>Reshiwaran Jegatheswaran</cp:lastModifiedBy>
  <cp:revision>199</cp:revision>
  <cp:lastPrinted>2019-04-30T09:52:46Z</cp:lastPrinted>
  <dcterms:created xsi:type="dcterms:W3CDTF">2012-10-05T18:47:35Z</dcterms:created>
  <dcterms:modified xsi:type="dcterms:W3CDTF">2023-06-06T06:58:43Z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